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337" r:id="rId28"/>
    <p:sldId id="335" r:id="rId29"/>
    <p:sldId id="334" r:id="rId30"/>
    <p:sldId id="336" r:id="rId31"/>
    <p:sldId id="330" r:id="rId32"/>
    <p:sldId id="338" r:id="rId33"/>
    <p:sldId id="284" r:id="rId34"/>
    <p:sldId id="285" r:id="rId35"/>
    <p:sldId id="286" r:id="rId36"/>
    <p:sldId id="340" r:id="rId37"/>
    <p:sldId id="339" r:id="rId38"/>
    <p:sldId id="332" r:id="rId39"/>
    <p:sldId id="342" r:id="rId40"/>
    <p:sldId id="341" r:id="rId41"/>
    <p:sldId id="344" r:id="rId42"/>
    <p:sldId id="345" r:id="rId43"/>
    <p:sldId id="289" r:id="rId44"/>
    <p:sldId id="290" r:id="rId45"/>
    <p:sldId id="343" r:id="rId46"/>
    <p:sldId id="291" r:id="rId47"/>
    <p:sldId id="292" r:id="rId48"/>
    <p:sldId id="293" r:id="rId49"/>
    <p:sldId id="297" r:id="rId50"/>
    <p:sldId id="351" r:id="rId51"/>
    <p:sldId id="359" r:id="rId52"/>
    <p:sldId id="355" r:id="rId53"/>
    <p:sldId id="356" r:id="rId54"/>
    <p:sldId id="357" r:id="rId55"/>
    <p:sldId id="358" r:id="rId56"/>
    <p:sldId id="352" r:id="rId57"/>
    <p:sldId id="349" r:id="rId58"/>
    <p:sldId id="346" r:id="rId59"/>
    <p:sldId id="347" r:id="rId60"/>
    <p:sldId id="348" r:id="rId61"/>
    <p:sldId id="306" r:id="rId62"/>
    <p:sldId id="361" r:id="rId63"/>
    <p:sldId id="307" r:id="rId64"/>
    <p:sldId id="350" r:id="rId65"/>
    <p:sldId id="308" r:id="rId66"/>
    <p:sldId id="314" r:id="rId67"/>
    <p:sldId id="319" r:id="rId68"/>
    <p:sldId id="320" r:id="rId69"/>
    <p:sldId id="321" r:id="rId70"/>
    <p:sldId id="360" r:id="rId71"/>
    <p:sldId id="322" r:id="rId72"/>
    <p:sldId id="323" r:id="rId73"/>
    <p:sldId id="324" r:id="rId74"/>
    <p:sldId id="362" r:id="rId75"/>
    <p:sldId id="325" r:id="rId76"/>
    <p:sldId id="327" r:id="rId77"/>
    <p:sldId id="328" r:id="rId78"/>
    <p:sldId id="326"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10" autoAdjust="0"/>
    <p:restoredTop sz="67578" autoAdjust="0"/>
  </p:normalViewPr>
  <p:slideViewPr>
    <p:cSldViewPr snapToGrid="0">
      <p:cViewPr>
        <p:scale>
          <a:sx n="90" d="100"/>
          <a:sy n="90" d="100"/>
        </p:scale>
        <p:origin x="1104" y="2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E26F0859-DD46-2943-9A27-7550D5F223E6}"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7DFCF3AD-53CB-8043-B7F3-29655AE9868E}"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F8DD26E-6AC6-BC44-B4ED-47EA528BAF9E}" type="presOf" srcId="{16DDB171-5BFA-EB42-9166-37F5D48635B2}" destId="{45CD59F2-8ABB-5247-A051-AB4167B88F7D}" srcOrd="0" destOrd="0" presId="urn:microsoft.com/office/officeart/2005/8/layout/hProcess9"/>
    <dgm:cxn modelId="{B0DC9BDD-F870-7341-AEB4-8378431CF4ED}" type="presOf" srcId="{BAD13A25-6A2D-CE4D-BBDF-9DF322328A0B}" destId="{6D04906C-8FA3-044F-A9CA-DE594BFC6B62}" srcOrd="0" destOrd="0" presId="urn:microsoft.com/office/officeart/2005/8/layout/hProcess9"/>
    <dgm:cxn modelId="{24407F89-7DE6-6B4F-81DB-E6AD59FE97B9}" type="presParOf" srcId="{6D04906C-8FA3-044F-A9CA-DE594BFC6B62}" destId="{2E8A1CBE-0266-EA4C-B578-7F204E55EDE3}" srcOrd="0" destOrd="0" presId="urn:microsoft.com/office/officeart/2005/8/layout/hProcess9"/>
    <dgm:cxn modelId="{23DB644E-B71F-C741-9528-F141CFE4A8ED}" type="presParOf" srcId="{6D04906C-8FA3-044F-A9CA-DE594BFC6B62}" destId="{F640416A-2778-4645-B00B-7C0C68CF0417}" srcOrd="1" destOrd="0" presId="urn:microsoft.com/office/officeart/2005/8/layout/hProcess9"/>
    <dgm:cxn modelId="{D9A36DA4-3239-D942-B698-20B5C963AD95}" type="presParOf" srcId="{F640416A-2778-4645-B00B-7C0C68CF0417}" destId="{45CD59F2-8ABB-5247-A051-AB4167B88F7D}" srcOrd="0" destOrd="0" presId="urn:microsoft.com/office/officeart/2005/8/layout/hProcess9"/>
    <dgm:cxn modelId="{4959D942-D376-1B43-9C64-390963C63B86}" type="presParOf" srcId="{F640416A-2778-4645-B00B-7C0C68CF0417}" destId="{BED00208-39D8-1A4E-9C2D-2D05B79860D1}" srcOrd="1" destOrd="0" presId="urn:microsoft.com/office/officeart/2005/8/layout/hProcess9"/>
    <dgm:cxn modelId="{6A2238A1-CCFC-6645-A80C-683D967740AF}" type="presParOf" srcId="{F640416A-2778-4645-B00B-7C0C68CF0417}" destId="{DD25A9C6-73C5-034C-9141-067075B117D8}" srcOrd="2" destOrd="0" presId="urn:microsoft.com/office/officeart/2005/8/layout/hProcess9"/>
    <dgm:cxn modelId="{5A5C3DD6-C7B2-AD45-BC1B-682D51191FE8}" type="presParOf" srcId="{F640416A-2778-4645-B00B-7C0C68CF0417}" destId="{EFC0612A-059E-1648-A19F-CB6A9F29A6D5}" srcOrd="3" destOrd="0" presId="urn:microsoft.com/office/officeart/2005/8/layout/hProcess9"/>
    <dgm:cxn modelId="{325C9F4C-28EE-2148-AFC2-006A7E1AE87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6C74F39-E337-3048-A801-494984D7B7A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96D9DE4-0DEA-964D-862A-1C51F08BE85D}" type="presOf" srcId="{8C044235-ED0A-8542-BFA3-BBFC322E5065}" destId="{DD25A9C6-73C5-034C-9141-067075B117D8}" srcOrd="0" destOrd="0" presId="urn:microsoft.com/office/officeart/2005/8/layout/hProcess9"/>
    <dgm:cxn modelId="{9B5E1B64-8683-FD41-B446-D1A01FE5E559}" type="presOf" srcId="{BAD13A25-6A2D-CE4D-BBDF-9DF322328A0B}" destId="{6D04906C-8FA3-044F-A9CA-DE594BFC6B62}"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C8F62027-9FEF-CC48-9534-06160338AF0B}" type="presOf" srcId="{16DDB171-5BFA-EB42-9166-37F5D48635B2}" destId="{45CD59F2-8ABB-5247-A051-AB4167B88F7D}" srcOrd="0" destOrd="0" presId="urn:microsoft.com/office/officeart/2005/8/layout/hProcess9"/>
    <dgm:cxn modelId="{75E5463B-A0AC-594B-8C4C-875333A3BBE9}" type="presParOf" srcId="{6D04906C-8FA3-044F-A9CA-DE594BFC6B62}" destId="{2E8A1CBE-0266-EA4C-B578-7F204E55EDE3}" srcOrd="0" destOrd="0" presId="urn:microsoft.com/office/officeart/2005/8/layout/hProcess9"/>
    <dgm:cxn modelId="{572CC57F-242D-F845-8A5B-41BF2FF25897}" type="presParOf" srcId="{6D04906C-8FA3-044F-A9CA-DE594BFC6B62}" destId="{F640416A-2778-4645-B00B-7C0C68CF0417}" srcOrd="1" destOrd="0" presId="urn:microsoft.com/office/officeart/2005/8/layout/hProcess9"/>
    <dgm:cxn modelId="{96CF4A1B-45F2-B649-A512-FD8DF577F93B}" type="presParOf" srcId="{F640416A-2778-4645-B00B-7C0C68CF0417}" destId="{45CD59F2-8ABB-5247-A051-AB4167B88F7D}" srcOrd="0" destOrd="0" presId="urn:microsoft.com/office/officeart/2005/8/layout/hProcess9"/>
    <dgm:cxn modelId="{35F9A78E-D77C-C841-88B0-0A54F614F335}" type="presParOf" srcId="{F640416A-2778-4645-B00B-7C0C68CF0417}" destId="{BED00208-39D8-1A4E-9C2D-2D05B79860D1}" srcOrd="1" destOrd="0" presId="urn:microsoft.com/office/officeart/2005/8/layout/hProcess9"/>
    <dgm:cxn modelId="{6BCC0124-F669-D647-A442-1346FBEB2629}" type="presParOf" srcId="{F640416A-2778-4645-B00B-7C0C68CF0417}" destId="{DD25A9C6-73C5-034C-9141-067075B117D8}" srcOrd="2" destOrd="0" presId="urn:microsoft.com/office/officeart/2005/8/layout/hProcess9"/>
    <dgm:cxn modelId="{0A9D4689-5AE2-B542-80F7-606A65451E05}" type="presParOf" srcId="{F640416A-2778-4645-B00B-7C0C68CF0417}" destId="{EFC0612A-059E-1648-A19F-CB6A9F29A6D5}" srcOrd="3" destOrd="0" presId="urn:microsoft.com/office/officeart/2005/8/layout/hProcess9"/>
    <dgm:cxn modelId="{53D3A1E1-AF93-8B41-8D8C-E6BA28E77F2E}"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60A6F3B-BF3D-BE49-BA87-457CCC0F126C}" type="presOf" srcId="{16DDB171-5BFA-EB42-9166-37F5D48635B2}" destId="{45CD59F2-8ABB-5247-A051-AB4167B88F7D}"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875FFD61-1179-C041-A076-0A67149F89EF}" type="presOf" srcId="{8C044235-ED0A-8542-BFA3-BBFC322E5065}" destId="{DD25A9C6-73C5-034C-9141-067075B117D8}" srcOrd="0" destOrd="0" presId="urn:microsoft.com/office/officeart/2005/8/layout/hProcess9"/>
    <dgm:cxn modelId="{BFDD91D6-A9AD-6740-892B-1A9D5B757775}" type="presOf" srcId="{A6255F46-E33C-0D48-AC58-D7B360BDCDA3}" destId="{C9EA1690-CD96-B84C-B458-F944C9D4D943}" srcOrd="0" destOrd="0" presId="urn:microsoft.com/office/officeart/2005/8/layout/hProcess9"/>
    <dgm:cxn modelId="{56D4FADE-DE10-E54D-99A3-946D4FB36D7A}"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1D170C1D-EBF2-3742-A87B-BFD6824EAFAC}" srcId="{BAD13A25-6A2D-CE4D-BBDF-9DF322328A0B}" destId="{16DDB171-5BFA-EB42-9166-37F5D48635B2}" srcOrd="0" destOrd="0" parTransId="{BB918EFD-4426-9746-A7D0-2989A59FD731}" sibTransId="{633E97DD-A17D-A849-A386-20EFF63D7360}"/>
    <dgm:cxn modelId="{483E84F4-DD7F-4547-A1AA-3016BC91A585}" type="presOf" srcId="{3CA48109-FA20-5549-B15A-377BADE89DAB}" destId="{A8E927B3-6773-FD4B-9A48-2F817CC9A0C3}" srcOrd="0" destOrd="0" presId="urn:microsoft.com/office/officeart/2005/8/layout/hProcess9"/>
    <dgm:cxn modelId="{EC20FAC0-3BBA-154E-B2B7-3F517F4072CA}" type="presOf" srcId="{BAD13A25-6A2D-CE4D-BBDF-9DF322328A0B}" destId="{6D04906C-8FA3-044F-A9CA-DE594BFC6B62}" srcOrd="0" destOrd="0" presId="urn:microsoft.com/office/officeart/2005/8/layout/hProcess9"/>
    <dgm:cxn modelId="{C8170C3B-B09A-9E47-A7D1-688C2BF99DBA}" type="presParOf" srcId="{6D04906C-8FA3-044F-A9CA-DE594BFC6B62}" destId="{2E8A1CBE-0266-EA4C-B578-7F204E55EDE3}" srcOrd="0" destOrd="0" presId="urn:microsoft.com/office/officeart/2005/8/layout/hProcess9"/>
    <dgm:cxn modelId="{269F6391-28F4-1C40-BDB2-F113523074DC}" type="presParOf" srcId="{6D04906C-8FA3-044F-A9CA-DE594BFC6B62}" destId="{F640416A-2778-4645-B00B-7C0C68CF0417}" srcOrd="1" destOrd="0" presId="urn:microsoft.com/office/officeart/2005/8/layout/hProcess9"/>
    <dgm:cxn modelId="{748CA332-F6B5-E84C-BEE1-2959B6C6F0EA}" type="presParOf" srcId="{F640416A-2778-4645-B00B-7C0C68CF0417}" destId="{45CD59F2-8ABB-5247-A051-AB4167B88F7D}" srcOrd="0" destOrd="0" presId="urn:microsoft.com/office/officeart/2005/8/layout/hProcess9"/>
    <dgm:cxn modelId="{EBAD3D1B-60B4-5544-811D-FC2A78CB0E1F}" type="presParOf" srcId="{F640416A-2778-4645-B00B-7C0C68CF0417}" destId="{BED00208-39D8-1A4E-9C2D-2D05B79860D1}" srcOrd="1" destOrd="0" presId="urn:microsoft.com/office/officeart/2005/8/layout/hProcess9"/>
    <dgm:cxn modelId="{48DDCD16-5859-DC40-9A0E-236A7E6B9788}" type="presParOf" srcId="{F640416A-2778-4645-B00B-7C0C68CF0417}" destId="{C9EA1690-CD96-B84C-B458-F944C9D4D943}" srcOrd="2" destOrd="0" presId="urn:microsoft.com/office/officeart/2005/8/layout/hProcess9"/>
    <dgm:cxn modelId="{6FE05E25-B5DC-3F41-BF2F-E394D9E61210}" type="presParOf" srcId="{F640416A-2778-4645-B00B-7C0C68CF0417}" destId="{E8222F88-CA9D-BA4F-9DBC-893D45FFE387}" srcOrd="3" destOrd="0" presId="urn:microsoft.com/office/officeart/2005/8/layout/hProcess9"/>
    <dgm:cxn modelId="{99C89DCC-8E0B-7249-B9D3-4A72BAAC2A14}" type="presParOf" srcId="{F640416A-2778-4645-B00B-7C0C68CF0417}" destId="{DD25A9C6-73C5-034C-9141-067075B117D8}" srcOrd="4" destOrd="0" presId="urn:microsoft.com/office/officeart/2005/8/layout/hProcess9"/>
    <dgm:cxn modelId="{44FB9849-33AF-4D41-891A-8A4A18B93DEF}" type="presParOf" srcId="{F640416A-2778-4645-B00B-7C0C68CF0417}" destId="{EFC0612A-059E-1648-A19F-CB6A9F29A6D5}" srcOrd="5" destOrd="0" presId="urn:microsoft.com/office/officeart/2005/8/layout/hProcess9"/>
    <dgm:cxn modelId="{D6783A97-B011-A041-BC0E-F78EAAE28369}" type="presParOf" srcId="{F640416A-2778-4645-B00B-7C0C68CF0417}" destId="{84E372B1-C2D4-044D-8D9B-03BAA0D0E7CB}" srcOrd="6" destOrd="0" presId="urn:microsoft.com/office/officeart/2005/8/layout/hProcess9"/>
    <dgm:cxn modelId="{E2590FC5-224C-CB41-8140-2D4CB3F1D641}" type="presParOf" srcId="{F640416A-2778-4645-B00B-7C0C68CF0417}" destId="{955F78DF-2E40-6842-AC82-A9685FF6538B}" srcOrd="7" destOrd="0" presId="urn:microsoft.com/office/officeart/2005/8/layout/hProcess9"/>
    <dgm:cxn modelId="{DA6E415F-E2CC-C94C-BABE-E54340B873AE}"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2015-12-23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4.png>
</file>

<file path=ppt/media/image15.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a:t>
            </a:r>
          </a:p>
          <a:p>
            <a:endParaRPr lang="en-US" dirty="0" smtClean="0"/>
          </a:p>
          <a:p>
            <a:r>
              <a:rPr lang="en-US" dirty="0" smtClean="0"/>
              <a:t>Instructor Note: Testing</a:t>
            </a:r>
            <a:r>
              <a:rPr lang="en-US" baseline="0" dirty="0" smtClean="0"/>
              <a:t> on this remote workstation requires that we use a completely different kitchen configuration file. This configuration file is generated for use on local machines which is not ideal when working on a virtual machine in the cloud.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p>
          <a:p>
            <a:endParaRPr lang="en-US" dirty="0" smtClean="0"/>
          </a:p>
          <a:p>
            <a:r>
              <a:rPr lang="en-US" dirty="0" smtClean="0"/>
              <a:t>None of these platforms are ones that we</a:t>
            </a:r>
            <a:r>
              <a:rPr lang="en-US" baseline="0" dirty="0" smtClean="0"/>
              <a:t> are interested in supporting. We can specify various different Operating Systems and Versions like Windows.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InSpec</a:t>
            </a:r>
            <a:r>
              <a:rPr lang="en-US" sz="1200" kern="120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if we were to run this command on a local workstation, w</a:t>
            </a:r>
            <a:r>
              <a:rPr lang="en-US" dirty="0" smtClean="0"/>
              <a:t>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This</a:t>
            </a:r>
            <a:r>
              <a:rPr lang="en-US" baseline="0" dirty="0" smtClean="0"/>
              <a:t> command will fail if run on the workstations because the vagrant driver is still defined on the remote workstation. This is an example.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Test Kitchen is tool that you will often use on your local workstation. That is why the default configuration file uses vagrant. Vagrant allows Test Kitchen to communicate with </a:t>
            </a:r>
            <a:r>
              <a:rPr lang="en-US" baseline="0" dirty="0" err="1" smtClean="0"/>
              <a:t>VirtualBox</a:t>
            </a:r>
            <a:r>
              <a:rPr lang="en-US" baseline="0" dirty="0" smtClean="0"/>
              <a:t> to provision test instance that you can easily spin up and tear down. However, </a:t>
            </a:r>
            <a:r>
              <a:rPr lang="en-US" baseline="0" dirty="0" err="1" smtClean="0"/>
              <a:t>VirtualBox</a:t>
            </a:r>
            <a:r>
              <a:rPr lang="en-US" baseline="0" dirty="0" smtClean="0"/>
              <a:t> does not work on virtual instances. We are currently using a virtual instance in the Amazon EC2 cloud. So instead we are going to configure Test Kitchen to provision virtual instances for us in the Amazon EC2 cloud.</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We have provided a template file that has all the settings properly configured for our Training Amazon EC2 cloud. In the next series of steps we are going to copy that file into the cookbook and edit it with specific values.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12593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Copy</a:t>
            </a:r>
            <a:r>
              <a:rPr lang="en-US" baseline="0" dirty="0" smtClean="0"/>
              <a:t> the template kitchen configuration file from the home directory into the workstation cookbook directory. This will replace with the existing kitchen configuration with the one set up to work within Amazon EC2.</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9270131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a:t>
            </a:r>
            <a:r>
              <a:rPr lang="en-US" baseline="0" dirty="0" smtClean="0"/>
              <a:t> the file to insert your name and company information.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31118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file</a:t>
            </a:r>
            <a:r>
              <a:rPr lang="en-US" baseline="0" dirty="0" smtClean="0"/>
              <a:t> to define the correct test suite. In this instance we want to test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776139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Alright</a:t>
            </a:r>
            <a:r>
              <a:rPr lang="en-US" baseline="0" dirty="0" smtClean="0"/>
              <a:t> the 'workstation' cookbook configuration has been update properly and we verified that with `kitchen list`. Now to test our cookbook's recipe against that system we are going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68656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ec2</a:t>
            </a:r>
            <a:r>
              <a:rPr lang="en-US" baseline="0" dirty="0" smtClean="0"/>
              <a:t> driver to create a Windows 2012 R2 instance.</a:t>
            </a:r>
            <a:endParaRPr lang="en-US" dirty="0" smtClean="0"/>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workstation cookbook's default recipe is able to converge on the </a:t>
            </a:r>
            <a:r>
              <a:rPr lang="en-US" sz="1200" dirty="0" smtClean="0"/>
              <a:t>Windows 2012 instance.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Instructor Note: This</a:t>
            </a:r>
            <a:r>
              <a:rPr lang="en-US" sz="1200" baseline="0" dirty="0" smtClean="0"/>
              <a:t> process can easily take 5 minutes before the instance is ready and able to be converged.</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a:t>
            </a:r>
            <a:r>
              <a:rPr lang="en-US" baseline="0" dirty="0" smtClean="0"/>
              <a:t> can also login to the instance through the command `kitchen login`. This is useful to see the state of the system to ensure that UAC has been properly disabled.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2493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successfully configured the workstation cookbook to use the Amazon EC2 driver and target a Windows 2012 R2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39871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t>
            </a:r>
            <a:r>
              <a:rPr lang="en-US" dirty="0" err="1" smtClean="0"/>
              <a:t>iis</a:t>
            </a:r>
            <a:r>
              <a:rPr lang="en-US" dirty="0" smtClean="0"/>
              <a:t>-demo' cookbook. Update the .</a:t>
            </a:r>
            <a:r>
              <a:rPr lang="en-US" dirty="0" err="1" smtClean="0"/>
              <a:t>kitchen.yml</a:t>
            </a:r>
            <a:r>
              <a:rPr lang="en-US" dirty="0" smtClean="0"/>
              <a:t> file so that it converges the </a:t>
            </a:r>
            <a:r>
              <a:rPr lang="en-US" dirty="0" err="1" smtClean="0"/>
              <a:t>iis</a:t>
            </a:r>
            <a:r>
              <a:rPr lang="en-US" dirty="0" smtClean="0"/>
              <a:t>-demo cookbook's default recipe</a:t>
            </a:r>
            <a:r>
              <a:rPr lang="en-US" baseline="0" dirty="0" smtClean="0"/>
              <a:t> on a Windows 2012R2 instance through the EC2 driver.</a:t>
            </a:r>
          </a:p>
          <a:p>
            <a:endParaRPr lang="en-US" dirty="0" smtClean="0"/>
          </a:p>
          <a:p>
            <a:r>
              <a:rPr lang="en-US" dirty="0" smtClean="0"/>
              <a:t>Instructor Note: Allow 12</a:t>
            </a:r>
            <a:r>
              <a:rPr lang="en-US" baseline="0" dirty="0" smtClean="0"/>
              <a:t> minutes to complete this exercise. Most of the time for this exercise is likely going to be spent waiting for the instance in Amazon EC2 to be ready.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a:t>
            </a:r>
            <a:r>
              <a:rPr lang="en-US" baseline="0" dirty="0" smtClean="0"/>
              <a:t> r</a:t>
            </a:r>
            <a:r>
              <a:rPr lang="en-US" dirty="0" smtClean="0"/>
              <a:t>eturn to the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36336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Copy</a:t>
            </a:r>
            <a:r>
              <a:rPr lang="en-US" baseline="0" dirty="0" smtClean="0"/>
              <a:t> the template kitchen configuration file from the home directory into the '</a:t>
            </a:r>
            <a:r>
              <a:rPr lang="en-US" baseline="0" dirty="0" err="1" smtClean="0"/>
              <a:t>iis</a:t>
            </a:r>
            <a:r>
              <a:rPr lang="en-US" baseline="0" dirty="0" smtClean="0"/>
              <a:t>-demo' cookbook directory. This will replace with the existing kitchen configuration with the one set up to work within Amazon EC2.</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9339640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a:t>
            </a:r>
            <a:r>
              <a:rPr lang="en-US" baseline="0" dirty="0" smtClean="0"/>
              <a:t> the file to insert your name and company information.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28699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file</a:t>
            </a:r>
            <a:r>
              <a:rPr lang="en-US" baseline="0" dirty="0" smtClean="0"/>
              <a:t> to define the correct test suite. In this instance we want to test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8133121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t>
            </a:r>
            <a:r>
              <a:rPr lang="en-US" dirty="0" err="1" smtClean="0"/>
              <a:t>iis</a:t>
            </a:r>
            <a:r>
              <a:rPr lang="en-US" dirty="0" smtClean="0"/>
              <a:t>-demo'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t>
            </a:r>
            <a:r>
              <a:rPr lang="en-US" dirty="0" err="1" smtClean="0"/>
              <a:t>iis</a:t>
            </a:r>
            <a:r>
              <a:rPr lang="en-US" dirty="0" smtClean="0"/>
              <a:t>-demo cookbook's default recipe is able to converge on the </a:t>
            </a:r>
            <a:r>
              <a:rPr lang="en-US" sz="1200" dirty="0" smtClean="0"/>
              <a:t> Windows 2012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Congratulations you successfully converged the '</a:t>
            </a:r>
            <a:r>
              <a:rPr lang="en-US" baseline="0" dirty="0" err="1" smtClean="0"/>
              <a:t>iis</a:t>
            </a:r>
            <a:r>
              <a:rPr lang="en-US" baseline="0" dirty="0" smtClean="0"/>
              <a:t>-demo' cookbook on a test instance that you created in Amazon </a:t>
            </a:r>
            <a:r>
              <a:rPr lang="en-US" baseline="0" dirty="0" smtClean="0"/>
              <a:t>EC2.</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83077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t>
            </a:r>
            <a:r>
              <a:rPr lang="en-US" dirty="0" smtClean="0"/>
              <a:t>an</a:t>
            </a:r>
            <a:r>
              <a:rPr lang="en-US" baseline="0" dirty="0" smtClean="0"/>
              <a:t> expectation that will validate that UAC has been properly disabled on our test instance.</a:t>
            </a:r>
          </a:p>
          <a:p>
            <a:endParaRPr lang="en-US" baseline="0" dirty="0" smtClean="0"/>
          </a:p>
          <a:p>
            <a:r>
              <a:rPr lang="en-US" baseline="0" dirty="0" smtClean="0"/>
              <a:t>To do that we are going to need to learn a few more kitchen commands and a way to express our expectations in a language called </a:t>
            </a:r>
            <a:r>
              <a:rPr lang="en-US" baseline="0" dirty="0" err="1" smtClean="0"/>
              <a:t>InSpec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InSpec</a:t>
            </a:r>
            <a:r>
              <a:rPr lang="en-US" baseline="0" dirty="0" smtClean="0"/>
              <a:t> </a:t>
            </a:r>
            <a:r>
              <a:rPr lang="en-US" dirty="0" smtClean="0"/>
              <a:t>is </a:t>
            </a:r>
            <a:r>
              <a:rPr lang="en-US" dirty="0" smtClean="0"/>
              <a:t>one of many possible test frameworks that Test Kitchen supports. It is a popular choice for those doing Chef cookbook development because </a:t>
            </a:r>
            <a:r>
              <a:rPr lang="en-US" dirty="0" err="1" smtClean="0"/>
              <a:t>InSpec</a:t>
            </a:r>
            <a:r>
              <a:rPr lang="en-US" dirty="0" smtClean="0"/>
              <a:t> is written</a:t>
            </a:r>
            <a:r>
              <a:rPr lang="en-US" baseline="0" dirty="0" smtClean="0"/>
              <a:t> by Chef and </a:t>
            </a:r>
            <a:r>
              <a:rPr lang="en-US" dirty="0" smtClean="0"/>
              <a:t>is </a:t>
            </a:r>
            <a:r>
              <a:rPr lang="en-US" dirty="0" smtClean="0"/>
              <a:t>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InSpec</a:t>
            </a:r>
            <a:r>
              <a:rPr lang="en-US" dirty="0" smtClean="0"/>
              <a:t> adds </a:t>
            </a:r>
            <a:r>
              <a:rPr lang="en-US" dirty="0" smtClean="0"/>
              <a:t>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a:t>
            </a:r>
            <a:r>
              <a:rPr lang="en-US" dirty="0" err="1" smtClean="0"/>
              <a:t>InSpec</a:t>
            </a:r>
            <a:r>
              <a:rPr lang="en-US" dirty="0" smtClean="0"/>
              <a:t> example</a:t>
            </a:r>
            <a:r>
              <a:rPr lang="en-US" baseline="0" dirty="0" smtClean="0"/>
              <a:t>.</a:t>
            </a:r>
          </a:p>
          <a:p>
            <a:endParaRPr lang="en-US" baseline="0" dirty="0" smtClean="0"/>
          </a:p>
          <a:p>
            <a:r>
              <a:rPr lang="en-US" baseline="0" dirty="0" smtClean="0"/>
              <a:t>We define a local variable named '</a:t>
            </a:r>
            <a:r>
              <a:rPr lang="en-US" baseline="0" dirty="0" err="1" smtClean="0"/>
              <a:t>system_policies</a:t>
            </a:r>
            <a:r>
              <a:rPr lang="en-US" baseline="0" dirty="0" smtClean="0"/>
              <a:t>' that will store the registry key that stores our particular key we want to verify.</a:t>
            </a:r>
          </a:p>
          <a:p>
            <a:endParaRPr lang="en-US" baseline="0" dirty="0" smtClean="0"/>
          </a:p>
          <a:p>
            <a:r>
              <a:rPr lang="en-US" baseline="0" dirty="0" smtClean="0"/>
              <a:t>We use </a:t>
            </a:r>
            <a:r>
              <a:rPr lang="en-US" baseline="0" dirty="0" err="1" smtClean="0"/>
              <a:t>RSpec's</a:t>
            </a:r>
            <a:r>
              <a:rPr lang="en-US" baseline="0" dirty="0" smtClean="0"/>
              <a:t> 'describe' to begin to illustrate the element of our system that we are testing.</a:t>
            </a:r>
          </a:p>
          <a:p>
            <a:endParaRPr lang="en-US" baseline="0" dirty="0" smtClean="0"/>
          </a:p>
          <a:p>
            <a:r>
              <a:rPr lang="en-US" baseline="0" dirty="0" err="1" smtClean="0"/>
              <a:t>InSpec</a:t>
            </a:r>
            <a:r>
              <a:rPr lang="en-US" baseline="0" dirty="0" smtClean="0"/>
              <a:t> </a:t>
            </a:r>
            <a:r>
              <a:rPr lang="en-US" baseline="0" dirty="0" err="1" smtClean="0"/>
              <a:t>provids</a:t>
            </a:r>
            <a:r>
              <a:rPr lang="en-US" baseline="0" dirty="0" smtClean="0"/>
              <a:t> a helper method named '</a:t>
            </a:r>
            <a:r>
              <a:rPr lang="en-US" baseline="0" dirty="0" err="1" smtClean="0"/>
              <a:t>registry_key</a:t>
            </a:r>
            <a:r>
              <a:rPr lang="en-US" baseline="0" dirty="0" smtClean="0"/>
              <a:t>' that allows to provide two parameters. The first parameter is a common name for the registry key. The second is the registry key itself which can be found inside the variable that we have defined.</a:t>
            </a:r>
          </a:p>
          <a:p>
            <a:endParaRPr lang="en-US" baseline="0" dirty="0" smtClean="0"/>
          </a:p>
          <a:p>
            <a:r>
              <a:rPr lang="en-US" baseline="0" dirty="0" smtClean="0"/>
              <a:t>Within the describe block we define an its block where we are targeting the particular key we are interested in examining. We want to ensure that the '</a:t>
            </a:r>
            <a:r>
              <a:rPr lang="en-US" baseline="0" dirty="0" err="1" smtClean="0"/>
              <a:t>EnableLUA</a:t>
            </a:r>
            <a:r>
              <a:rPr lang="en-US" baseline="0" dirty="0" smtClean="0"/>
              <a:t>' key has a value that is equal to zero.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348276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Chef Development Kit 0.10.0 assumes we want to use </a:t>
            </a:r>
            <a:r>
              <a:rPr lang="en-US" baseline="0" dirty="0" err="1" smtClean="0"/>
              <a:t>ServerSpec</a:t>
            </a:r>
            <a:r>
              <a:rPr lang="en-US" baseline="0" dirty="0" smtClean="0"/>
              <a:t> so it generated a number of folders with files in the test directory. </a:t>
            </a:r>
            <a:r>
              <a:rPr lang="en-US" baseline="0" dirty="0" err="1" smtClean="0"/>
              <a:t>ServerSpec</a:t>
            </a:r>
            <a:r>
              <a:rPr lang="en-US" baseline="0" dirty="0" smtClean="0"/>
              <a:t> is a similar verifier to </a:t>
            </a:r>
            <a:r>
              <a:rPr lang="en-US" baseline="0" dirty="0" err="1" smtClean="0"/>
              <a:t>InSpec</a:t>
            </a:r>
            <a:r>
              <a:rPr lang="en-US" baseline="0" dirty="0" smtClean="0"/>
              <a:t> . </a:t>
            </a:r>
          </a:p>
          <a:p>
            <a:endParaRPr lang="en-US" baseline="0" dirty="0" smtClean="0"/>
          </a:p>
          <a:p>
            <a:r>
              <a:rPr lang="en-US" baseline="0" dirty="0" smtClean="0"/>
              <a:t>To use </a:t>
            </a:r>
            <a:r>
              <a:rPr lang="en-US" baseline="0" dirty="0" err="1" smtClean="0"/>
              <a:t>InSpec</a:t>
            </a:r>
            <a:r>
              <a:rPr lang="en-US" baseline="0" dirty="0" smtClean="0"/>
              <a:t> we will need to manually rename the folder from '</a:t>
            </a:r>
            <a:r>
              <a:rPr lang="en-US" baseline="0" dirty="0" err="1" smtClean="0"/>
              <a:t>serverspec</a:t>
            </a:r>
            <a:r>
              <a:rPr lang="en-US" baseline="0" dirty="0" smtClean="0"/>
              <a:t>' to to be called '</a:t>
            </a:r>
            <a:r>
              <a:rPr lang="en-US" baseline="0" dirty="0" err="1" smtClean="0"/>
              <a:t>inspec</a:t>
            </a:r>
            <a:r>
              <a:rPr lang="en-US" baseline="0" dirty="0" smtClean="0"/>
              <a:t>'.</a:t>
            </a:r>
          </a:p>
          <a:p>
            <a:endParaRPr lang="en-US" baseline="0" dirty="0" smtClean="0"/>
          </a:p>
          <a:p>
            <a:r>
              <a:rPr lang="en-US" baseline="0" dirty="0" smtClean="0"/>
              <a:t>Instructor Note: This may not be necessary in future versions of the </a:t>
            </a:r>
            <a:r>
              <a:rPr lang="en-US" baseline="0" dirty="0" err="1" smtClean="0"/>
              <a:t>ChefDK</a:t>
            </a:r>
            <a:r>
              <a:rPr lang="en-US" baseline="0" dirty="0" smtClean="0"/>
              <a:t> that automatically assume </a:t>
            </a:r>
            <a:r>
              <a:rPr lang="en-US" baseline="0" dirty="0" err="1" smtClean="0"/>
              <a:t>InSpec</a:t>
            </a:r>
            <a:r>
              <a:rPr lang="en-US" baseline="0" dirty="0" smtClean="0"/>
              <a:t> as the Test Kitchen verifier.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32631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42959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60142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inspec</a:t>
            </a:r>
            <a:r>
              <a:rPr lang="en-US" dirty="0" smtClean="0"/>
              <a:t>' </a:t>
            </a:r>
            <a:r>
              <a:rPr lang="en-US" dirty="0" smtClean="0"/>
              <a:t>is the kind of tests that we want to define. Test Kitchen supports a number of testing frameworks</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7931855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6490026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content of the previous test file provided </a:t>
            </a:r>
            <a:r>
              <a:rPr lang="en-US" baseline="0" dirty="0" err="1" smtClean="0"/>
              <a:t>ServerSpec</a:t>
            </a:r>
            <a:r>
              <a:rPr lang="en-US" baseline="0" dirty="0" smtClean="0"/>
              <a:t> example. We need to replace the existing content with the above content.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13626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have now defined our first test. Now it is time to execute that test against our test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0365230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812806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0967847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52748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Chef Development Kit 0.10.0 assumes we want to use </a:t>
            </a:r>
            <a:r>
              <a:rPr lang="en-US" baseline="0" dirty="0" err="1" smtClean="0"/>
              <a:t>ServerSpec</a:t>
            </a:r>
            <a:r>
              <a:rPr lang="en-US" baseline="0" dirty="0" smtClean="0"/>
              <a:t> so it generated a number of folders with files in the test directory. </a:t>
            </a:r>
            <a:r>
              <a:rPr lang="en-US" baseline="0" dirty="0" err="1" smtClean="0"/>
              <a:t>ServerSpec</a:t>
            </a:r>
            <a:r>
              <a:rPr lang="en-US" baseline="0" dirty="0" smtClean="0"/>
              <a:t> is a similar verifier to </a:t>
            </a:r>
            <a:r>
              <a:rPr lang="en-US" baseline="0" dirty="0" err="1" smtClean="0"/>
              <a:t>InSpec</a:t>
            </a:r>
            <a:r>
              <a:rPr lang="en-US" baseline="0" dirty="0" smtClean="0"/>
              <a:t> . </a:t>
            </a:r>
          </a:p>
          <a:p>
            <a:endParaRPr lang="en-US" baseline="0" dirty="0" smtClean="0"/>
          </a:p>
          <a:p>
            <a:r>
              <a:rPr lang="en-US" baseline="0" dirty="0" smtClean="0"/>
              <a:t>To use </a:t>
            </a:r>
            <a:r>
              <a:rPr lang="en-US" baseline="0" dirty="0" err="1" smtClean="0"/>
              <a:t>InSpec</a:t>
            </a:r>
            <a:r>
              <a:rPr lang="en-US" baseline="0" dirty="0" smtClean="0"/>
              <a:t> we will need to manually rename the folder from '</a:t>
            </a:r>
            <a:r>
              <a:rPr lang="en-US" baseline="0" dirty="0" err="1" smtClean="0"/>
              <a:t>serverspec</a:t>
            </a:r>
            <a:r>
              <a:rPr lang="en-US" baseline="0" dirty="0" smtClean="0"/>
              <a:t>' to to be called '</a:t>
            </a:r>
            <a:r>
              <a:rPr lang="en-US" baseline="0" dirty="0" err="1" smtClean="0"/>
              <a:t>inspec</a:t>
            </a:r>
            <a:r>
              <a:rPr lang="en-US" baseline="0" dirty="0" smtClean="0"/>
              <a:t>'.</a:t>
            </a:r>
          </a:p>
          <a:p>
            <a:endParaRPr lang="en-US" baseline="0" dirty="0" smtClean="0"/>
          </a:p>
          <a:p>
            <a:r>
              <a:rPr lang="en-US" baseline="0" dirty="0" smtClean="0"/>
              <a:t>Instructor Note: This may not be necessary in future versions of the </a:t>
            </a:r>
            <a:r>
              <a:rPr lang="en-US" baseline="0" dirty="0" err="1" smtClean="0"/>
              <a:t>ChefDK</a:t>
            </a:r>
            <a:r>
              <a:rPr lang="en-US" baseline="0" dirty="0" smtClean="0"/>
              <a:t> that automatically assume </a:t>
            </a:r>
            <a:r>
              <a:rPr lang="en-US" baseline="0" dirty="0" err="1" smtClean="0"/>
              <a:t>InSpec</a:t>
            </a:r>
            <a:r>
              <a:rPr lang="en-US" baseline="0" dirty="0" smtClean="0"/>
              <a:t> as the Test Kitchen verifier.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89879314"/>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a:t>
            </a:r>
            <a:r>
              <a:rPr lang="en-US" dirty="0" smtClean="0"/>
              <a:t>verify</a:t>
            </a:r>
            <a:r>
              <a:rPr lang="en-US" baseline="0" dirty="0" smtClean="0"/>
              <a:t> our expectation </a:t>
            </a:r>
            <a:r>
              <a:rPr lang="en-US" dirty="0" smtClean="0"/>
              <a:t>using the `kitchen verify` command. If</a:t>
            </a:r>
            <a:r>
              <a:rPr lang="en-US" baseline="0" dirty="0" smtClean="0"/>
              <a:t> you have defined the test correctly and the system is in the desired state you should see a summary of the execution. Showing 1 example completed with 0 failures.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Congratulations</a:t>
            </a:r>
            <a:r>
              <a:rPr lang="en-US" baseline="0" dirty="0" smtClean="0"/>
              <a:t> you wrote and executed your first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4623144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t>
            </a:r>
            <a:r>
              <a:rPr lang="en-US" dirty="0" smtClean="0"/>
              <a:t>an</a:t>
            </a:r>
            <a:r>
              <a:rPr lang="en-US" baseline="0" dirty="0" smtClean="0"/>
              <a:t> additional test to verify that the remaining registry key has been set properly.</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Note: </a:t>
            </a:r>
            <a:r>
              <a:rPr lang="en-US" sz="1200" kern="1200" dirty="0" smtClean="0">
                <a:solidFill>
                  <a:schemeClr val="tx1"/>
                </a:solidFill>
                <a:latin typeface="Arial" panose="020B0604020202020204" pitchFamily="34" charset="0"/>
                <a:ea typeface="+mn-ea"/>
                <a:cs typeface="Arial" panose="020B0604020202020204" pitchFamily="34" charset="0"/>
              </a:rPr>
              <a:t>Allow</a:t>
            </a:r>
            <a:r>
              <a:rPr lang="en-US" sz="1200" kern="1200" baseline="0" dirty="0" smtClean="0">
                <a:solidFill>
                  <a:schemeClr val="tx1"/>
                </a:solidFill>
                <a:latin typeface="Arial" panose="020B0604020202020204" pitchFamily="34" charset="0"/>
                <a:ea typeface="+mn-ea"/>
                <a:cs typeface="Arial" panose="020B0604020202020204" pitchFamily="34" charset="0"/>
              </a:rPr>
              <a:t> 8 </a:t>
            </a:r>
            <a:r>
              <a:rPr lang="en-US" sz="1200" kern="1200" dirty="0" smtClean="0">
                <a:solidFill>
                  <a:schemeClr val="tx1"/>
                </a:solidFill>
                <a:latin typeface="Arial" panose="020B0604020202020204" pitchFamily="34" charset="0"/>
                <a:ea typeface="+mn-ea"/>
                <a:cs typeface="Arial" panose="020B0604020202020204" pitchFamily="34" charset="0"/>
              </a:rPr>
              <a:t>minutes </a:t>
            </a:r>
            <a:r>
              <a:rPr lang="en-US" sz="1200" kern="1200" dirty="0" smtClean="0">
                <a:solidFill>
                  <a:schemeClr val="tx1"/>
                </a:solidFill>
                <a:latin typeface="Arial" panose="020B0604020202020204" pitchFamily="34" charset="0"/>
                <a:ea typeface="+mn-ea"/>
                <a:cs typeface="Arial" panose="020B0604020202020204" pitchFamily="34" charset="0"/>
              </a:rPr>
              <a:t>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t>
            </a:r>
            <a:r>
              <a:rPr lang="en-US" dirty="0" err="1" smtClean="0"/>
              <a:t>iis</a:t>
            </a:r>
            <a:r>
              <a:rPr lang="en-US" dirty="0" smtClean="0"/>
              <a:t>-demo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t>
            </a:r>
            <a:r>
              <a:rPr lang="en-US" dirty="0" err="1" smtClean="0"/>
              <a:t>iis</a:t>
            </a:r>
            <a:r>
              <a:rPr lang="en-US" dirty="0" smtClean="0"/>
              <a:t>-demo cookbook is similar to the workstation cookbook. It has a package and file which are things that we have already tested. The new thing is the service. We could review the </a:t>
            </a:r>
            <a:r>
              <a:rPr lang="en-US" dirty="0" err="1" smtClean="0"/>
              <a:t>InSpec</a:t>
            </a:r>
            <a:r>
              <a:rPr lang="en-US" baseline="0" dirty="0" smtClean="0"/>
              <a:t> </a:t>
            </a:r>
            <a:r>
              <a:rPr lang="en-US" dirty="0" smtClean="0"/>
              <a:t>documentation </a:t>
            </a:r>
            <a:r>
              <a:rPr lang="en-US" dirty="0" smtClean="0"/>
              <a:t>to find examples on how to test the service.</a:t>
            </a:r>
          </a:p>
          <a:p>
            <a:endParaRPr lang="en-US" dirty="0" smtClean="0"/>
          </a:p>
          <a:p>
            <a:r>
              <a:rPr lang="en-US" dirty="0" smtClean="0"/>
              <a:t>But does testing the package, file and service validate that </a:t>
            </a:r>
            <a:r>
              <a:rPr lang="en-US" dirty="0" err="1" smtClean="0"/>
              <a:t>iis</a:t>
            </a:r>
            <a:r>
              <a:rPr lang="en-US" dirty="0" smtClean="0"/>
              <a:t>-demo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InSpec</a:t>
            </a:r>
            <a:r>
              <a:rPr lang="en-US" dirty="0" smtClean="0"/>
              <a:t> provide </a:t>
            </a:r>
            <a:r>
              <a:rPr lang="en-US" dirty="0" smtClean="0"/>
              <a:t>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decided on the important things to test for our webserver. It is not time to write those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4543912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t>
            </a:r>
            <a:r>
              <a:rPr lang="en-US" dirty="0" err="1" smtClean="0"/>
              <a:t>iis</a:t>
            </a:r>
            <a:r>
              <a:rPr lang="en-US" dirty="0" smtClean="0"/>
              <a:t>-demo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Move</a:t>
            </a:r>
            <a:r>
              <a:rPr lang="en-US" baseline="0" dirty="0" smtClean="0"/>
              <a:t> into the </a:t>
            </a:r>
            <a:r>
              <a:rPr lang="en-US" baseline="0" dirty="0" err="1" smtClean="0"/>
              <a:t>iis</a:t>
            </a:r>
            <a:r>
              <a:rPr lang="en-US" baseline="0" dirty="0" smtClean="0"/>
              <a:t>-demo cookbook. Rename the '</a:t>
            </a:r>
            <a:r>
              <a:rPr lang="en-US" baseline="0" dirty="0" err="1" smtClean="0"/>
              <a:t>serverspec</a:t>
            </a:r>
            <a:r>
              <a:rPr lang="en-US" baseline="0" dirty="0" smtClean="0"/>
              <a:t>' directory to be called '</a:t>
            </a:r>
            <a:r>
              <a:rPr lang="en-US" baseline="0" dirty="0" err="1" smtClean="0"/>
              <a:t>inspec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InSpec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74177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PROBLEM</a:t>
            </a:r>
          </a:p>
        </p:txBody>
      </p:sp>
    </p:spTree>
    <p:extLst>
      <p:ext uri="{BB962C8B-B14F-4D97-AF65-F5344CB8AC3E}">
        <p14:creationId xmlns:p14="http://schemas.microsoft.com/office/powerpoint/2010/main" val="58238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 Id="rId3" Type="http://schemas.openxmlformats.org/officeDocument/2006/relationships/hyperlink" Target="https://docs.chef.io/inspec_reference.html"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6.xml"/><Relationship Id="rId3" Type="http://schemas.openxmlformats.org/officeDocument/2006/relationships/hyperlink" Target="https://docs.chef.io/inspec_reference.html#registry-key"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 Id="rId3" Type="http://schemas.openxmlformats.org/officeDocument/2006/relationships/hyperlink" Target="http://kitchen.ci/docs/getting-started/writing-test" TargetMode="Externa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3" Type="http://schemas.openxmlformats.org/officeDocument/2006/relationships/hyperlink" Target="https://docs.chef.io/inspec_reference.html#port" TargetMode="External"/><Relationship Id="rId4" Type="http://schemas.openxmlformats.org/officeDocument/2006/relationships/hyperlink" Target="https://docs.chef.io/inspec_reference.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4" name="Text Placeholder 3"/>
          <p:cNvSpPr>
            <a:spLocks noGrp="1"/>
          </p:cNvSpPr>
          <p:nvPr>
            <p:ph type="body" sz="quarter" idx="11"/>
          </p:nvPr>
        </p:nvSpPr>
        <p:spPr/>
        <p:txBody>
          <a:bodyPr/>
          <a:lstStyle/>
          <a:p>
            <a:r>
              <a:rPr lang="en-US" dirty="0" smtClean="0"/>
              <a:t>$ kitchen --help</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
        <p:nvSpPr>
          <p:cNvPr id="5" name="Rectangle 4"/>
          <p:cNvSpPr/>
          <p:nvPr/>
        </p:nvSpPr>
        <p:spPr bwMode="auto">
          <a:xfrm>
            <a:off x="1137007" y="509077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4" name="Text Placeholder 3"/>
          <p:cNvSpPr>
            <a:spLocks noGrp="1"/>
          </p:cNvSpPr>
          <p:nvPr>
            <p:ph type="body" sz="quarter" idx="11"/>
          </p:nvPr>
        </p:nvSpPr>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86499"/>
            <a:ext cx="14417959" cy="178594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de-DE" sz="2300" dirty="0"/>
              <a:t>Folder PATH </a:t>
            </a:r>
            <a:r>
              <a:rPr lang="de-DE" sz="2300" dirty="0" err="1"/>
              <a:t>listing</a:t>
            </a:r>
            <a:endParaRPr lang="de-DE" sz="2300" dirty="0"/>
          </a:p>
          <a:p>
            <a:r>
              <a:rPr lang="de-DE" sz="2300" dirty="0"/>
              <a:t>Volume </a:t>
            </a:r>
            <a:r>
              <a:rPr lang="de-DE" sz="2300" dirty="0" err="1"/>
              <a:t>serial</a:t>
            </a:r>
            <a:r>
              <a:rPr lang="de-DE" sz="2300" dirty="0"/>
              <a:t> </a:t>
            </a:r>
            <a:r>
              <a:rPr lang="de-DE" sz="2300" dirty="0" err="1"/>
              <a:t>number</a:t>
            </a:r>
            <a:r>
              <a:rPr lang="de-DE" sz="2300" dirty="0"/>
              <a:t> </a:t>
            </a:r>
            <a:r>
              <a:rPr lang="de-DE" sz="2300" dirty="0" err="1"/>
              <a:t>is</a:t>
            </a:r>
            <a:r>
              <a:rPr lang="de-DE" sz="2300" dirty="0"/>
              <a:t> B04A-119C</a:t>
            </a:r>
          </a:p>
          <a:p>
            <a:r>
              <a:rPr lang="de-DE" sz="2300" dirty="0"/>
              <a:t>C:\USERS\ADMINISTRATOR\COOKBOOKS\IIS-DEMO</a:t>
            </a:r>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a:t>
            </a:r>
          </a:p>
          <a:p>
            <a:r>
              <a:rPr lang="de-DE" sz="2300" dirty="0"/>
              <a:t>├───</a:t>
            </a:r>
            <a:r>
              <a:rPr lang="de-DE" sz="2300" dirty="0" err="1"/>
              <a:t>recipes</a:t>
            </a:r>
            <a:endParaRPr lang="de-DE" sz="2300" dirty="0"/>
          </a:p>
          <a:p>
            <a:r>
              <a:rPr lang="de-DE" sz="2300" dirty="0"/>
              <a:t>│       </a:t>
            </a:r>
            <a:r>
              <a:rPr lang="de-DE" sz="2300" dirty="0" err="1"/>
              <a:t>default.rb</a:t>
            </a:r>
            <a:endParaRPr lang="de-DE" sz="2300" dirty="0"/>
          </a:p>
          <a:p>
            <a:r>
              <a:rPr lang="de-DE" sz="2300" dirty="0"/>
              <a:t>│       </a:t>
            </a:r>
            <a:r>
              <a:rPr lang="de-DE" sz="2300" dirty="0" err="1" smtClean="0"/>
              <a:t>server.rb</a:t>
            </a:r>
            <a:endParaRPr lang="de-DE" sz="2300" dirty="0"/>
          </a:p>
        </p:txBody>
      </p:sp>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tree /f cookbooks\</a:t>
            </a:r>
            <a:r>
              <a:rPr lang="en-US" dirty="0" err="1" smtClean="0"/>
              <a:t>iis</a:t>
            </a:r>
            <a:r>
              <a:rPr lang="en-US" dirty="0" smtClean="0"/>
              <a:t>-demo</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de-DE" sz="2200" dirty="0"/>
              <a:t>---</a:t>
            </a:r>
          </a:p>
          <a:p>
            <a:r>
              <a:rPr lang="de-DE" sz="2200" dirty="0" err="1"/>
              <a:t>driver</a:t>
            </a:r>
            <a:r>
              <a:rPr lang="de-DE" sz="2200" dirty="0"/>
              <a:t>:</a:t>
            </a:r>
          </a:p>
          <a:p>
            <a:r>
              <a:rPr lang="de-DE" sz="2200" dirty="0"/>
              <a:t>  </a:t>
            </a:r>
            <a:r>
              <a:rPr lang="de-DE" sz="2200" dirty="0" err="1"/>
              <a:t>name</a:t>
            </a:r>
            <a:r>
              <a:rPr lang="de-DE" sz="2200" dirty="0"/>
              <a:t>: </a:t>
            </a:r>
            <a:r>
              <a:rPr lang="de-DE" sz="2200" dirty="0" err="1"/>
              <a:t>vagrant</a:t>
            </a:r>
            <a:endParaRPr lang="de-DE" sz="2200" dirty="0"/>
          </a:p>
          <a:p>
            <a:endParaRPr lang="de-DE" sz="2200" dirty="0"/>
          </a:p>
          <a:p>
            <a:r>
              <a:rPr lang="de-DE" sz="2200" dirty="0" err="1"/>
              <a:t>provisioner</a:t>
            </a:r>
            <a:r>
              <a:rPr lang="de-DE" sz="2200" dirty="0"/>
              <a:t>:</a:t>
            </a:r>
          </a:p>
          <a:p>
            <a:r>
              <a:rPr lang="de-DE" sz="2200" dirty="0"/>
              <a:t>  </a:t>
            </a:r>
            <a:r>
              <a:rPr lang="de-DE" sz="2200" dirty="0" err="1"/>
              <a:t>name</a:t>
            </a:r>
            <a:r>
              <a:rPr lang="de-DE" sz="2200" dirty="0"/>
              <a:t>: </a:t>
            </a:r>
            <a:r>
              <a:rPr lang="de-DE" sz="2200" dirty="0" err="1"/>
              <a:t>chef_zero</a:t>
            </a:r>
            <a:endParaRPr lang="de-DE" sz="2200" dirty="0"/>
          </a:p>
          <a:p>
            <a:endParaRPr lang="de-DE" sz="2200" dirty="0"/>
          </a:p>
          <a:p>
            <a:r>
              <a:rPr lang="de-DE" sz="2200" dirty="0"/>
              <a:t># </a:t>
            </a:r>
            <a:r>
              <a:rPr lang="de-DE" sz="2200" dirty="0" err="1"/>
              <a:t>Uncomment</a:t>
            </a:r>
            <a:r>
              <a:rPr lang="de-DE" sz="2200" dirty="0"/>
              <a:t> </a:t>
            </a:r>
            <a:r>
              <a:rPr lang="de-DE" sz="2200" dirty="0" err="1"/>
              <a:t>the</a:t>
            </a:r>
            <a:r>
              <a:rPr lang="de-DE" sz="2200" dirty="0"/>
              <a:t> </a:t>
            </a:r>
            <a:r>
              <a:rPr lang="de-DE" sz="2200" dirty="0" err="1"/>
              <a:t>following</a:t>
            </a:r>
            <a:r>
              <a:rPr lang="de-DE" sz="2200" dirty="0"/>
              <a:t> </a:t>
            </a:r>
            <a:r>
              <a:rPr lang="de-DE" sz="2200" dirty="0" err="1"/>
              <a:t>verifier</a:t>
            </a:r>
            <a:r>
              <a:rPr lang="de-DE" sz="2200" dirty="0"/>
              <a:t> </a:t>
            </a:r>
            <a:r>
              <a:rPr lang="de-DE" sz="2200" dirty="0" err="1"/>
              <a:t>to</a:t>
            </a:r>
            <a:r>
              <a:rPr lang="de-DE" sz="2200" dirty="0"/>
              <a:t> </a:t>
            </a:r>
            <a:r>
              <a:rPr lang="de-DE" sz="2200" dirty="0" err="1"/>
              <a:t>leverage</a:t>
            </a:r>
            <a:r>
              <a:rPr lang="de-DE" sz="2200" dirty="0"/>
              <a:t> </a:t>
            </a:r>
            <a:r>
              <a:rPr lang="de-DE" sz="2200" dirty="0" err="1"/>
              <a:t>Inspec</a:t>
            </a:r>
            <a:r>
              <a:rPr lang="de-DE" sz="2200" dirty="0"/>
              <a:t> </a:t>
            </a:r>
            <a:r>
              <a:rPr lang="de-DE" sz="2200" dirty="0" err="1"/>
              <a:t>instead</a:t>
            </a:r>
            <a:r>
              <a:rPr lang="de-DE" sz="2200" dirty="0"/>
              <a:t> </a:t>
            </a:r>
            <a:r>
              <a:rPr lang="de-DE" sz="2200" dirty="0" err="1"/>
              <a:t>of</a:t>
            </a:r>
            <a:r>
              <a:rPr lang="de-DE" sz="2200" dirty="0"/>
              <a:t> </a:t>
            </a:r>
            <a:r>
              <a:rPr lang="de-DE" sz="2200" dirty="0" err="1"/>
              <a:t>Busser</a:t>
            </a:r>
            <a:r>
              <a:rPr lang="de-DE" sz="2200" dirty="0"/>
              <a:t> (</a:t>
            </a:r>
            <a:r>
              <a:rPr lang="de-DE" sz="2200" dirty="0" err="1"/>
              <a:t>the</a:t>
            </a:r>
            <a:endParaRPr lang="de-DE" sz="2200" dirty="0"/>
          </a:p>
          <a:p>
            <a:r>
              <a:rPr lang="de-DE" sz="2200" dirty="0"/>
              <a:t># </a:t>
            </a:r>
            <a:r>
              <a:rPr lang="de-DE" sz="2200" dirty="0" err="1"/>
              <a:t>default</a:t>
            </a:r>
            <a:r>
              <a:rPr lang="de-DE" sz="2200" dirty="0"/>
              <a:t> </a:t>
            </a:r>
            <a:r>
              <a:rPr lang="de-DE" sz="2200" dirty="0" err="1"/>
              <a:t>verifier</a:t>
            </a:r>
            <a:r>
              <a:rPr lang="de-DE" sz="2200" dirty="0"/>
              <a:t>)</a:t>
            </a:r>
          </a:p>
          <a:p>
            <a:r>
              <a:rPr lang="de-DE" sz="2200" dirty="0"/>
              <a:t># </a:t>
            </a:r>
            <a:r>
              <a:rPr lang="de-DE" sz="2200" dirty="0" err="1"/>
              <a:t>verifier</a:t>
            </a:r>
            <a:r>
              <a:rPr lang="de-DE" sz="2200" dirty="0"/>
              <a:t>:</a:t>
            </a:r>
          </a:p>
          <a:p>
            <a:r>
              <a:rPr lang="de-DE" sz="2200" dirty="0"/>
              <a:t>#   </a:t>
            </a:r>
            <a:r>
              <a:rPr lang="de-DE" sz="2200" dirty="0" err="1"/>
              <a:t>name</a:t>
            </a:r>
            <a:r>
              <a:rPr lang="de-DE" sz="2200" dirty="0"/>
              <a:t>: </a:t>
            </a:r>
            <a:r>
              <a:rPr lang="de-DE" sz="2200" dirty="0" err="1"/>
              <a:t>inspec</a:t>
            </a:r>
            <a:endParaRPr lang="de-DE" sz="2200" dirty="0"/>
          </a:p>
          <a:p>
            <a:endParaRPr lang="de-DE" sz="2200" dirty="0"/>
          </a:p>
          <a:p>
            <a:r>
              <a:rPr lang="de-DE" sz="2200" dirty="0" err="1"/>
              <a:t>platforms</a:t>
            </a:r>
            <a:r>
              <a:rPr lang="de-DE" sz="2200" dirty="0" smtClean="0"/>
              <a:t>:</a:t>
            </a:r>
            <a:endParaRPr lang="de-DE" sz="2200" dirty="0"/>
          </a:p>
        </p:txBody>
      </p:sp>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gc</a:t>
            </a:r>
            <a:r>
              <a:rPr lang="en-US" dirty="0" smtClean="0"/>
              <a:t> cookbooks/</a:t>
            </a:r>
            <a:r>
              <a:rPr lang="en-US" dirty="0" err="1" smtClean="0"/>
              <a:t>iis</a:t>
            </a:r>
            <a:r>
              <a:rPr lang="en-US" dirty="0" smtClean="0"/>
              <a:t>-demo/.</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kitchen.ci/docs/getting-started/creating-cookbook</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 Uncomment the following verifier...</a:t>
            </a:r>
          </a:p>
          <a:p>
            <a:r>
              <a:rPr lang="en-US" sz="2400" dirty="0"/>
              <a:t># default verifier)</a:t>
            </a:r>
          </a:p>
          <a:p>
            <a:r>
              <a:rPr lang="en-US" sz="2400" dirty="0"/>
              <a:t># verifier:</a:t>
            </a:r>
          </a:p>
          <a:p>
            <a:r>
              <a:rPr lang="en-US" sz="2400" dirty="0"/>
              <a:t>#   name: </a:t>
            </a:r>
            <a:r>
              <a:rPr lang="en-US" sz="2400" dirty="0" err="1" smtClean="0"/>
              <a:t>inspec</a:t>
            </a:r>
            <a:endParaRPr lang="en-US" sz="2400" dirty="0" smtClean="0"/>
          </a:p>
          <a:p>
            <a:endParaRPr lang="en-US" sz="2400" dirty="0"/>
          </a:p>
          <a:p>
            <a:r>
              <a:rPr lang="en-US" sz="2400" dirty="0" smtClean="0"/>
              <a:t># KITCHEN CONFIGURATION CONTINUES...</a:t>
            </a:r>
            <a:endParaRPr lang="en-US" sz="2400" dirty="0"/>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r>
              <a:rPr lang="en-US" sz="3733" dirty="0" smtClean="0"/>
              <a:t>.</a:t>
            </a:r>
            <a:endParaRPr lang="en-US" sz="3733" dirty="0"/>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 Uncomment the following </a:t>
            </a:r>
            <a:r>
              <a:rPr lang="en-US" sz="2400" dirty="0" smtClean="0"/>
              <a:t>verifier...</a:t>
            </a:r>
          </a:p>
          <a:p>
            <a:r>
              <a:rPr lang="en-US" sz="2400" dirty="0" smtClean="0"/>
              <a:t># </a:t>
            </a:r>
            <a:r>
              <a:rPr lang="en-US" sz="2400" dirty="0"/>
              <a:t>default verifier)</a:t>
            </a:r>
          </a:p>
          <a:p>
            <a:r>
              <a:rPr lang="en-US" sz="2400" dirty="0"/>
              <a:t># verifier:</a:t>
            </a:r>
          </a:p>
          <a:p>
            <a:r>
              <a:rPr lang="en-US" sz="2400" dirty="0"/>
              <a:t>#   name: </a:t>
            </a:r>
            <a:r>
              <a:rPr lang="en-US" sz="2400" dirty="0" err="1" smtClean="0"/>
              <a:t>inspec</a:t>
            </a:r>
            <a:endParaRPr lang="en-US" sz="2400" dirty="0" smtClean="0"/>
          </a:p>
          <a:p>
            <a:endParaRPr lang="en-US" sz="2400" dirty="0"/>
          </a:p>
          <a:p>
            <a:r>
              <a:rPr lang="en-US" sz="2400" dirty="0"/>
              <a:t># KITCHEN CONFIGURATION CONTINUES</a:t>
            </a:r>
            <a:r>
              <a:rPr lang="en-US" sz="2400" dirty="0" smtClean="0"/>
              <a:t>...</a:t>
            </a:r>
            <a:endParaRPr lang="en-US" sz="2400" dirty="0"/>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smtClean="0"/>
              <a:t>#  TOP PART OF KITCHEN CONFIGURATION</a:t>
            </a:r>
            <a:endParaRPr lang="en-US" sz="2400" dirty="0"/>
          </a:p>
          <a:p>
            <a:endParaRPr lang="en-US" sz="2400" dirty="0"/>
          </a:p>
          <a:p>
            <a:r>
              <a:rPr lang="en-US" sz="2400" dirty="0"/>
              <a:t>platforms:</a:t>
            </a:r>
          </a:p>
          <a:p>
            <a:r>
              <a:rPr lang="en-US" sz="2400" dirty="0"/>
              <a:t>  - name: ubuntu-14.04</a:t>
            </a:r>
          </a:p>
          <a:p>
            <a:r>
              <a:rPr lang="en-US" sz="2400" dirty="0"/>
              <a:t>  - name: centos-7.1</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a:t>
            </a:r>
            <a:r>
              <a:rPr lang="en-US" sz="2400" dirty="0" smtClean="0"/>
              <a:t>recipe[workstation::</a:t>
            </a:r>
            <a:r>
              <a:rPr lang="en-US" sz="2400" dirty="0"/>
              <a:t>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345298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a:t>#  TOP PART OF KITCHEN CONFIGURATION</a:t>
            </a:r>
          </a:p>
          <a:p>
            <a:endParaRPr lang="en-US" sz="2400" dirty="0"/>
          </a:p>
          <a:p>
            <a:r>
              <a:rPr lang="en-US" sz="2400" dirty="0"/>
              <a:t>platforms:</a:t>
            </a:r>
          </a:p>
          <a:p>
            <a:r>
              <a:rPr lang="en-US" sz="2400" dirty="0"/>
              <a:t>  - name: ubuntu-14.04</a:t>
            </a:r>
          </a:p>
          <a:p>
            <a:r>
              <a:rPr lang="en-US" sz="2400" dirty="0"/>
              <a:t>  - name: centos-7.1</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a:t>
            </a:r>
            <a:r>
              <a:rPr lang="en-US" sz="2400" dirty="0" smtClean="0"/>
              <a:t>recipe[workstation::</a:t>
            </a:r>
            <a:r>
              <a:rPr lang="en-US" sz="2400" dirty="0"/>
              <a:t>default]</a:t>
            </a:r>
          </a:p>
          <a:p>
            <a:r>
              <a:rPr lang="en-US" sz="2400" dirty="0"/>
              <a:t>    </a:t>
            </a:r>
            <a:r>
              <a:rPr lang="en-US" sz="2400" dirty="0" smtClean="0"/>
              <a:t>attributes:</a:t>
            </a:r>
            <a:endParaRPr lang="en-US" sz="2400" dirty="0"/>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5319509"/>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a:t>#  TOP PART OF KITCHEN CONFIGURATION</a:t>
            </a:r>
          </a:p>
          <a:p>
            <a:endParaRPr lang="en-US" sz="2400" dirty="0"/>
          </a:p>
          <a:p>
            <a:r>
              <a:rPr lang="en-US" sz="2400" dirty="0"/>
              <a:t>platforms:</a:t>
            </a:r>
          </a:p>
          <a:p>
            <a:r>
              <a:rPr lang="en-US" sz="2400" dirty="0"/>
              <a:t>  - name: ubuntu-14.04</a:t>
            </a:r>
          </a:p>
          <a:p>
            <a:r>
              <a:rPr lang="en-US" sz="2400" dirty="0"/>
              <a:t>  - name: centos-7.1</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a:t>
            </a:r>
            <a:r>
              <a:rPr lang="en-US" sz="2400" dirty="0" smtClean="0"/>
              <a:t>recipe[workstation::</a:t>
            </a:r>
            <a:r>
              <a:rPr lang="en-US" sz="2400" dirty="0"/>
              <a:t>default]</a:t>
            </a:r>
          </a:p>
          <a:p>
            <a:r>
              <a:rPr lang="en-US" sz="2400" dirty="0"/>
              <a:t>    attributes</a:t>
            </a:r>
            <a:r>
              <a:rPr lang="en-US" sz="2400" dirty="0" smtClean="0"/>
              <a:t>:</a:t>
            </a:r>
            <a:endParaRPr lang="en-US" sz="2400" dirty="0"/>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a:t>
            </a:r>
            <a:r>
              <a:rPr lang="en-US" sz="3733" dirty="0" smtClean="0"/>
              <a:t>/</a:t>
            </a:r>
            <a:r>
              <a:rPr lang="en-US" sz="3733" dirty="0" err="1" smtClean="0"/>
              <a:t>iis</a:t>
            </a:r>
            <a:r>
              <a:rPr lang="en-US" sz="3733" dirty="0" smtClean="0"/>
              <a:t>-demo/</a:t>
            </a:r>
            <a:r>
              <a:rPr lang="en-US" sz="3733" dirty="0"/>
              <a:t>.</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6231854"/>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InSpec</a:t>
            </a:r>
            <a:r>
              <a:rPr lang="en-US" dirty="0" smtClean="0"/>
              <a:t> documentation</a:t>
            </a:r>
            <a:endParaRPr lang="en-US" dirty="0" smtClean="0"/>
          </a:p>
          <a:p>
            <a:pPr marL="918610" lvl="1" indent="-609585">
              <a:buFont typeface="Wingdings" panose="05000000000000000000" pitchFamily="2" charset="2"/>
              <a:buChar char="Ø"/>
            </a:pPr>
            <a:r>
              <a:rPr lang="en-US" dirty="0" smtClean="0"/>
              <a:t>Write and </a:t>
            </a:r>
            <a:r>
              <a:rPr lang="en-US" dirty="0" smtClean="0"/>
              <a:t>execute </a:t>
            </a:r>
            <a:r>
              <a:rPr lang="en-US" dirty="0" smtClean="0"/>
              <a:t>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t>
            </a:r>
            <a:r>
              <a:rPr lang="en-US" dirty="0"/>
              <a:t>View the Kitchen Test Matrix</a:t>
            </a:r>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22803"/>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628223"/>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View the Kitchen Test Matrix</a:t>
            </a:r>
            <a:endParaRPr lang="en-US" dirty="0"/>
          </a:p>
        </p:txBody>
      </p:sp>
      <p:sp>
        <p:nvSpPr>
          <p:cNvPr id="3" name="Content Placeholder 2"/>
          <p:cNvSpPr>
            <a:spLocks noGrp="1"/>
          </p:cNvSpPr>
          <p:nvPr>
            <p:ph sz="quarter" idx="10"/>
          </p:nvPr>
        </p:nvSpPr>
        <p:spPr>
          <a:xfrm>
            <a:off x="1121104" y="1468470"/>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19742"/>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034363"/>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79748"/>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Tree>
    <p:extLst>
      <p:ext uri="{BB962C8B-B14F-4D97-AF65-F5344CB8AC3E}">
        <p14:creationId xmlns:p14="http://schemas.microsoft.com/office/powerpoint/2010/main" val="373767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Virtualization</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smtClean="0">
                <a:latin typeface="+mj-lt"/>
                <a:cs typeface="Courier New" panose="02070309020205020404" pitchFamily="49" charset="0"/>
              </a:rPr>
              <a:t>Vagrant is great for local development but when building cookbooks on a virtual machine in the cloud we will need to not use a local virtualization tool.</a:t>
            </a:r>
          </a:p>
          <a:p>
            <a:endParaRPr lang="en-US" dirty="0">
              <a:latin typeface="+mj-lt"/>
              <a:cs typeface="Courier New" panose="02070309020205020404" pitchFamily="49" charset="0"/>
            </a:endParaRPr>
          </a:p>
          <a:p>
            <a:r>
              <a:rPr lang="en-US" dirty="0" smtClean="0">
                <a:latin typeface="+mj-lt"/>
                <a:cs typeface="Courier New" panose="02070309020205020404" pitchFamily="49" charset="0"/>
              </a:rPr>
              <a:t>Instead, we will ask Amazon EC2 to provision nodes for us to test against.</a:t>
            </a:r>
            <a:endParaRPr lang="en-US" dirty="0" smtClean="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977714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sz="5400" dirty="0" smtClean="0"/>
              <a:t>GE: Replace the Kitchen </a:t>
            </a:r>
            <a:r>
              <a:rPr lang="en-US" sz="5400" dirty="0" err="1" smtClean="0"/>
              <a:t>Config</a:t>
            </a:r>
            <a:endParaRPr lang="en-US" sz="5400" dirty="0"/>
          </a:p>
        </p:txBody>
      </p:sp>
      <p:sp>
        <p:nvSpPr>
          <p:cNvPr id="4" name="Text Placeholder 3"/>
          <p:cNvSpPr>
            <a:spLocks noGrp="1"/>
          </p:cNvSpPr>
          <p:nvPr>
            <p:ph type="body" sz="quarter" idx="11"/>
          </p:nvPr>
        </p:nvSpPr>
        <p:spPr/>
        <p:txBody>
          <a:bodyPr/>
          <a:lstStyle/>
          <a:p>
            <a:r>
              <a:rPr lang="en-US" sz="2800" dirty="0" smtClean="0"/>
              <a:t>$ </a:t>
            </a:r>
            <a:r>
              <a:rPr lang="en-US" sz="2800" dirty="0" err="1" smtClean="0"/>
              <a:t>cp</a:t>
            </a:r>
            <a:r>
              <a:rPr lang="en-US" sz="2800" dirty="0" smtClean="0"/>
              <a:t> kitchen-</a:t>
            </a:r>
            <a:r>
              <a:rPr lang="en-US" sz="2800" dirty="0" err="1" smtClean="0"/>
              <a:t>template.yml</a:t>
            </a:r>
            <a:r>
              <a:rPr lang="en-US" sz="2800" dirty="0" smtClean="0"/>
              <a:t> cookbooks\workstation\.</a:t>
            </a:r>
            <a:r>
              <a:rPr lang="en-US" sz="2800" dirty="0" err="1" smtClean="0"/>
              <a:t>kitchen.yml</a:t>
            </a:r>
            <a:endParaRPr lang="en-US" sz="2800"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604575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smtClean="0"/>
              <a:t>GE: Add Your Name and Company</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800" dirty="0"/>
              <a:t>---</a:t>
            </a:r>
          </a:p>
          <a:p>
            <a:r>
              <a:rPr lang="en-US" sz="2800" dirty="0"/>
              <a:t>driver:</a:t>
            </a:r>
          </a:p>
          <a:p>
            <a:r>
              <a:rPr lang="de-DE" sz="2800" dirty="0" smtClean="0"/>
              <a:t>  </a:t>
            </a:r>
            <a:r>
              <a:rPr lang="de-DE" sz="2800" dirty="0" err="1" smtClean="0"/>
              <a:t>name</a:t>
            </a:r>
            <a:r>
              <a:rPr lang="de-DE" sz="2800" dirty="0" smtClean="0"/>
              <a:t>: ec2</a:t>
            </a:r>
          </a:p>
          <a:p>
            <a:r>
              <a:rPr lang="de-DE" sz="2800" dirty="0" smtClean="0"/>
              <a:t>  # ... OTHER DRIVER DETAILS ...</a:t>
            </a:r>
          </a:p>
          <a:p>
            <a:r>
              <a:rPr lang="de-DE" sz="2800" dirty="0" smtClean="0"/>
              <a:t>  </a:t>
            </a:r>
            <a:r>
              <a:rPr lang="de-DE" sz="2800" dirty="0" err="1" smtClean="0"/>
              <a:t>instance_type</a:t>
            </a:r>
            <a:r>
              <a:rPr lang="de-DE" sz="2800" dirty="0" smtClean="0"/>
              <a:t>: m3.large</a:t>
            </a:r>
          </a:p>
          <a:p>
            <a:r>
              <a:rPr lang="hu-HU" sz="2800" dirty="0" smtClean="0"/>
              <a:t>  </a:t>
            </a:r>
            <a:r>
              <a:rPr lang="hu-HU" sz="2800" dirty="0" err="1"/>
              <a:t>tags</a:t>
            </a:r>
            <a:r>
              <a:rPr lang="hu-HU" sz="2800" dirty="0"/>
              <a:t>:</a:t>
            </a:r>
          </a:p>
          <a:p>
            <a:r>
              <a:rPr lang="en-US" sz="2800" dirty="0"/>
              <a:t>    # Replace YOURNAME and YOURCOMPANY here</a:t>
            </a:r>
          </a:p>
          <a:p>
            <a:r>
              <a:rPr lang="en-US" sz="2800" dirty="0"/>
              <a:t>    Name: "Chef Training Node for YOURNAME,YOURCOMPANY"</a:t>
            </a:r>
          </a:p>
          <a:p>
            <a:r>
              <a:rPr lang="en-US" sz="2800" dirty="0"/>
              <a:t>    created-by: "test-kitchen"</a:t>
            </a:r>
          </a:p>
          <a:p>
            <a:r>
              <a:rPr lang="en-US" sz="2800" dirty="0"/>
              <a:t> </a:t>
            </a:r>
            <a:r>
              <a:rPr lang="en-US" sz="2800" dirty="0" smtClean="0"/>
              <a:t>   </a:t>
            </a:r>
            <a:r>
              <a:rPr lang="en-US" sz="2800" dirty="0"/>
              <a:t>user: &lt;%= ENV['USER'] </a:t>
            </a:r>
            <a:r>
              <a:rPr lang="en-US" sz="2800" dirty="0" smtClean="0"/>
              <a:t>%&gt;</a:t>
            </a:r>
          </a:p>
          <a:p>
            <a:r>
              <a:rPr lang="en-US" sz="2800" dirty="0" smtClean="0"/>
              <a:t># ... REMAINDER OF THE CONFIGURATION FILE ...</a:t>
            </a:r>
            <a:endParaRPr lang="en-US" sz="2800" dirty="0"/>
          </a:p>
        </p:txBody>
      </p:sp>
      <p:sp>
        <p:nvSpPr>
          <p:cNvPr id="5" name="Text Placeholder 4"/>
          <p:cNvSpPr>
            <a:spLocks noGrp="1"/>
          </p:cNvSpPr>
          <p:nvPr>
            <p:ph type="body" sz="quarter" idx="11"/>
          </p:nvPr>
        </p:nvSpPr>
        <p:spPr/>
        <p:txBody>
          <a:bodyPr>
            <a:noAutofit/>
          </a:bodyPr>
          <a:lstStyle/>
          <a:p>
            <a:r>
              <a:rPr lang="en-US" sz="3733" dirty="0"/>
              <a:t>~/</a:t>
            </a:r>
            <a:r>
              <a:rPr lang="en-US" sz="3733" dirty="0" smtClean="0"/>
              <a:t>cookbooks/workstation/.</a:t>
            </a:r>
            <a:r>
              <a:rPr lang="en-US" sz="3733" dirty="0" err="1" smtClean="0"/>
              <a:t>kitchen.yml</a:t>
            </a:r>
            <a:endParaRPr lang="en-US" sz="3733"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25</a:t>
            </a:fld>
            <a:endParaRPr lang="en-US" dirty="0"/>
          </a:p>
        </p:txBody>
      </p:sp>
      <p:sp>
        <p:nvSpPr>
          <p:cNvPr id="10" name="Rectangle 9"/>
          <p:cNvSpPr/>
          <p:nvPr/>
        </p:nvSpPr>
        <p:spPr bwMode="auto">
          <a:xfrm>
            <a:off x="1137007" y="5731791"/>
            <a:ext cx="14406625"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86522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fontScale="90000"/>
          </a:bodyPr>
          <a:lstStyle/>
          <a:p>
            <a:r>
              <a:rPr lang="en-US" dirty="0" smtClean="0"/>
              <a:t>GE: Update to Test the Workstation Cookbook</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s-ES_tradnl" sz="2800" dirty="0" smtClean="0"/>
              <a:t># ... TOP PART OF THE CONFIGURATION FILE ...</a:t>
            </a:r>
          </a:p>
          <a:p>
            <a:endParaRPr lang="es-ES_tradnl" sz="2800" dirty="0"/>
          </a:p>
          <a:p>
            <a:r>
              <a:rPr lang="es-ES_tradnl" sz="2800" dirty="0" smtClean="0"/>
              <a:t>suites</a:t>
            </a:r>
            <a:r>
              <a:rPr lang="es-ES_tradnl" sz="2800" dirty="0"/>
              <a:t>:</a:t>
            </a:r>
          </a:p>
          <a:p>
            <a:r>
              <a:rPr lang="es-ES_tradnl" sz="2800" dirty="0"/>
              <a:t>  - </a:t>
            </a:r>
            <a:r>
              <a:rPr lang="es-ES_tradnl" sz="2800" dirty="0" err="1"/>
              <a:t>name</a:t>
            </a:r>
            <a:r>
              <a:rPr lang="es-ES_tradnl" sz="2800" dirty="0"/>
              <a:t>: default</a:t>
            </a:r>
          </a:p>
          <a:p>
            <a:r>
              <a:rPr lang="de-DE" sz="2800" dirty="0"/>
              <a:t>    </a:t>
            </a:r>
            <a:r>
              <a:rPr lang="de-DE" sz="2800" dirty="0" err="1"/>
              <a:t>run_list</a:t>
            </a:r>
            <a:r>
              <a:rPr lang="de-DE" sz="2800" dirty="0"/>
              <a:t>:</a:t>
            </a:r>
          </a:p>
          <a:p>
            <a:r>
              <a:rPr lang="de-DE" sz="2800" dirty="0"/>
              <a:t> </a:t>
            </a:r>
            <a:r>
              <a:rPr lang="de-DE" sz="2800" dirty="0" smtClean="0"/>
              <a:t>     # </a:t>
            </a:r>
            <a:r>
              <a:rPr lang="de-DE" sz="2800" dirty="0" err="1"/>
              <a:t>Replace</a:t>
            </a:r>
            <a:r>
              <a:rPr lang="de-DE" sz="2800" dirty="0"/>
              <a:t> </a:t>
            </a:r>
            <a:r>
              <a:rPr lang="de-DE" sz="2800" dirty="0" err="1"/>
              <a:t>with</a:t>
            </a:r>
            <a:r>
              <a:rPr lang="de-DE" sz="2800" dirty="0"/>
              <a:t> </a:t>
            </a:r>
            <a:r>
              <a:rPr lang="de-DE" sz="2800" dirty="0" err="1"/>
              <a:t>the</a:t>
            </a:r>
            <a:r>
              <a:rPr lang="de-DE" sz="2800" dirty="0"/>
              <a:t> </a:t>
            </a:r>
            <a:r>
              <a:rPr lang="de-DE" sz="2800" dirty="0" err="1"/>
              <a:t>name</a:t>
            </a:r>
            <a:r>
              <a:rPr lang="de-DE" sz="2800" dirty="0"/>
              <a:t> </a:t>
            </a:r>
            <a:r>
              <a:rPr lang="de-DE" sz="2800" dirty="0" err="1"/>
              <a:t>of</a:t>
            </a:r>
            <a:r>
              <a:rPr lang="de-DE" sz="2800" dirty="0"/>
              <a:t> </a:t>
            </a:r>
            <a:r>
              <a:rPr lang="de-DE" sz="2800" dirty="0" err="1"/>
              <a:t>the</a:t>
            </a:r>
            <a:r>
              <a:rPr lang="de-DE" sz="2800" dirty="0"/>
              <a:t> COOKBOOK</a:t>
            </a:r>
          </a:p>
          <a:p>
            <a:r>
              <a:rPr lang="de-DE" sz="2800" dirty="0"/>
              <a:t>      - </a:t>
            </a:r>
            <a:r>
              <a:rPr lang="de-DE" sz="2800" dirty="0" err="1" smtClean="0"/>
              <a:t>recipe</a:t>
            </a:r>
            <a:r>
              <a:rPr lang="de-DE" sz="2800" dirty="0" smtClean="0"/>
              <a:t>[</a:t>
            </a:r>
            <a:r>
              <a:rPr lang="de-DE" sz="2800" dirty="0" err="1" smtClean="0"/>
              <a:t>workstation</a:t>
            </a:r>
            <a:r>
              <a:rPr lang="de-DE" sz="2800" dirty="0" smtClean="0"/>
              <a:t>::</a:t>
            </a:r>
            <a:r>
              <a:rPr lang="de-DE" sz="2800" dirty="0" err="1"/>
              <a:t>default</a:t>
            </a:r>
            <a:r>
              <a:rPr lang="de-DE" sz="2800" dirty="0" smtClean="0"/>
              <a:t>]</a:t>
            </a:r>
          </a:p>
          <a:p>
            <a:r>
              <a:rPr lang="de-DE" sz="2800" dirty="0" smtClean="0"/>
              <a:t>    </a:t>
            </a:r>
            <a:r>
              <a:rPr lang="de-DE" sz="2800" dirty="0" err="1"/>
              <a:t>attributes</a:t>
            </a:r>
            <a:r>
              <a:rPr lang="de-DE" sz="2800" dirty="0"/>
              <a:t>:</a:t>
            </a:r>
            <a:endParaRPr lang="en-US" sz="2800" dirty="0"/>
          </a:p>
        </p:txBody>
      </p:sp>
      <p:sp>
        <p:nvSpPr>
          <p:cNvPr id="5" name="Text Placeholder 4"/>
          <p:cNvSpPr>
            <a:spLocks noGrp="1"/>
          </p:cNvSpPr>
          <p:nvPr>
            <p:ph type="body" sz="quarter" idx="11"/>
          </p:nvPr>
        </p:nvSpPr>
        <p:spPr/>
        <p:txBody>
          <a:bodyPr>
            <a:noAutofit/>
          </a:bodyPr>
          <a:lstStyle/>
          <a:p>
            <a:r>
              <a:rPr lang="en-US" sz="3733" dirty="0"/>
              <a:t>~/</a:t>
            </a:r>
            <a:r>
              <a:rPr lang="en-US" sz="3733" dirty="0" smtClean="0"/>
              <a:t>cookbooks/workstation/.</a:t>
            </a:r>
            <a:r>
              <a:rPr lang="en-US" sz="3733" dirty="0" err="1" smtClean="0"/>
              <a:t>kitchen.yml</a:t>
            </a:r>
            <a:endParaRPr lang="en-US" sz="3733"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26</a:t>
            </a:fld>
            <a:endParaRPr lang="en-US" dirty="0"/>
          </a:p>
        </p:txBody>
      </p:sp>
      <p:sp>
        <p:nvSpPr>
          <p:cNvPr id="10" name="Rectangle 9"/>
          <p:cNvSpPr/>
          <p:nvPr/>
        </p:nvSpPr>
        <p:spPr bwMode="auto">
          <a:xfrm>
            <a:off x="1137007" y="5183158"/>
            <a:ext cx="14406625"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1540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default-windows-2012r2  Ec2     </a:t>
            </a:r>
            <a:r>
              <a:rPr lang="en-US" dirty="0" err="1"/>
              <a:t>ChefZero</a:t>
            </a:r>
            <a:r>
              <a:rPr lang="en-US" dirty="0"/>
              <a:t>     Busser    </a:t>
            </a:r>
            <a:r>
              <a:rPr lang="en-US" dirty="0" err="1"/>
              <a:t>Winrm</a:t>
            </a:r>
            <a:r>
              <a:rPr lang="en-US" dirty="0"/>
              <a:t>      Converged</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89873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 to test against a Windows 2012R2 platform</a:t>
            </a:r>
          </a:p>
          <a:p>
            <a:pPr marL="380990" indent="-380990">
              <a:buFont typeface="Wingdings" charset="2"/>
              <a:buChar char="q"/>
            </a:pPr>
            <a:r>
              <a:rPr lang="en-US" dirty="0" smtClean="0"/>
              <a:t>Apply the "workstation" cookbook's default recipe to that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861778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870613"/>
          </a:xfrm>
        </p:spPr>
        <p:txBody>
          <a:bodyPr/>
          <a:lstStyle/>
          <a:p>
            <a:r>
              <a:rPr lang="en-US" sz="2300" dirty="0"/>
              <a:t>-----&gt; Starting Kitchen (v1.4.2</a:t>
            </a:r>
            <a:r>
              <a:rPr lang="en-US" sz="2300" dirty="0" smtClean="0"/>
              <a:t>)</a:t>
            </a:r>
          </a:p>
          <a:p>
            <a:r>
              <a:rPr lang="en-US" sz="2300" dirty="0" smtClean="0"/>
              <a:t>-----&gt; </a:t>
            </a:r>
            <a:r>
              <a:rPr lang="en-US" sz="2300" dirty="0"/>
              <a:t>Creating &lt;default-windows-2012r2</a:t>
            </a:r>
            <a:r>
              <a:rPr lang="en-US" sz="2300" dirty="0" smtClean="0"/>
              <a:t>&gt;...</a:t>
            </a:r>
          </a:p>
          <a:p>
            <a:r>
              <a:rPr lang="en-US" sz="2300" dirty="0" smtClean="0"/>
              <a:t>       </a:t>
            </a:r>
            <a:r>
              <a:rPr lang="en-US" sz="2300" dirty="0"/>
              <a:t>Instance &lt;i-1be58ae2&gt; requested</a:t>
            </a:r>
            <a:r>
              <a:rPr lang="en-US" sz="2300" dirty="0" smtClean="0"/>
              <a:t>.</a:t>
            </a:r>
          </a:p>
          <a:p>
            <a:r>
              <a:rPr lang="en-US" sz="2300" dirty="0" smtClean="0"/>
              <a:t>       </a:t>
            </a:r>
            <a:r>
              <a:rPr lang="en-US" sz="2300" dirty="0"/>
              <a:t>EC2 instance &lt;i-1be58ae2&gt; created</a:t>
            </a:r>
            <a:r>
              <a:rPr lang="en-US" sz="2300" dirty="0" smtClean="0"/>
              <a:t>.</a:t>
            </a:r>
          </a:p>
          <a:p>
            <a:r>
              <a:rPr lang="en-US" sz="2300" dirty="0" smtClean="0"/>
              <a:t>       </a:t>
            </a:r>
            <a:r>
              <a:rPr lang="en-US" sz="2300" dirty="0"/>
              <a:t>Waited 0/300s for instance &lt;i-1be58ae2&gt; to become ready.       Waited 5/300s for instance &lt;i-1be58ae2&gt; to become ready</a:t>
            </a:r>
            <a:r>
              <a:rPr lang="en-US" sz="2300" dirty="0" smtClean="0"/>
              <a:t>.</a:t>
            </a:r>
          </a:p>
          <a:p>
            <a:r>
              <a:rPr lang="en-US" sz="2300" dirty="0" smtClean="0"/>
              <a:t>       ...</a:t>
            </a:r>
          </a:p>
          <a:p>
            <a:r>
              <a:rPr lang="en-US" sz="2300" dirty="0" smtClean="0"/>
              <a:t>       </a:t>
            </a:r>
            <a:r>
              <a:rPr lang="en-US" sz="2300" dirty="0"/>
              <a:t>Waited 280/300s for instance &lt;i-1be58ae2&gt; to become ready</a:t>
            </a:r>
            <a:r>
              <a:rPr lang="en-US" sz="2300" dirty="0" smtClean="0"/>
              <a:t>.</a:t>
            </a:r>
          </a:p>
          <a:p>
            <a:r>
              <a:rPr lang="en-US" sz="2300" dirty="0" smtClean="0"/>
              <a:t>       </a:t>
            </a:r>
            <a:r>
              <a:rPr lang="en-US" sz="2300" dirty="0"/>
              <a:t>EC2 instance &lt;i-1be58ae2&gt; ready</a:t>
            </a:r>
            <a:r>
              <a:rPr lang="en-US" sz="2300" dirty="0" smtClean="0"/>
              <a:t>.</a:t>
            </a:r>
          </a:p>
          <a:p>
            <a:r>
              <a:rPr lang="en-US" sz="2300" dirty="0" smtClean="0"/>
              <a:t>       </a:t>
            </a:r>
            <a:r>
              <a:rPr lang="en-US" sz="2300" dirty="0"/>
              <a:t>[</a:t>
            </a:r>
            <a:r>
              <a:rPr lang="en-US" sz="2300" dirty="0" err="1"/>
              <a:t>WinRM</a:t>
            </a:r>
            <a:r>
              <a:rPr lang="en-US" sz="2300" dirty="0"/>
              <a:t>] </a:t>
            </a:r>
            <a:r>
              <a:rPr lang="en-US" sz="2300" dirty="0" smtClean="0"/>
              <a:t>Established</a:t>
            </a:r>
          </a:p>
          <a:p>
            <a:endParaRPr lang="en-US" sz="2300" dirty="0"/>
          </a:p>
          <a:p>
            <a:r>
              <a:rPr lang="en-US" sz="2300" dirty="0" smtClean="0"/>
              <a:t>	...</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870613"/>
          </a:xfrm>
        </p:spPr>
        <p:txBody>
          <a:bodyPr/>
          <a:lstStyle/>
          <a:p>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login</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0873681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 to test against a Windows 2012R2 platform</a:t>
            </a:r>
          </a:p>
          <a:p>
            <a:pPr marL="380990" indent="-380990">
              <a:buFont typeface="Wingdings" charset="2"/>
              <a:buChar char="ü"/>
            </a:pPr>
            <a:r>
              <a:rPr lang="en-US" dirty="0"/>
              <a:t>Apply the "workstation" cookbook's default recipe to that virtual machine</a:t>
            </a: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600460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t>
            </a:r>
            <a:r>
              <a:rPr lang="en-US" dirty="0" err="1" smtClean="0"/>
              <a:t>iis</a:t>
            </a:r>
            <a:r>
              <a:rPr lang="en-US" dirty="0" smtClean="0"/>
              <a:t>-demo</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Copy the template kitchen configuration into the '</a:t>
            </a:r>
            <a:r>
              <a:rPr lang="en-US" dirty="0" err="1" smtClean="0"/>
              <a:t>iis</a:t>
            </a:r>
            <a:r>
              <a:rPr lang="en-US" dirty="0" smtClean="0"/>
              <a:t>-demo' cookbook</a:t>
            </a:r>
          </a:p>
          <a:p>
            <a:pPr marL="609585" indent="-609585">
              <a:buFont typeface="Wingdings" charset="2"/>
              <a:buChar char="q"/>
            </a:pPr>
            <a:endParaRPr lang="en-US" dirty="0" smtClean="0"/>
          </a:p>
          <a:p>
            <a:pPr marL="609585" indent="-609585">
              <a:buFont typeface="Wingdings" charset="2"/>
              <a:buChar char="q"/>
            </a:pPr>
            <a:r>
              <a:rPr lang="en-US" dirty="0" smtClean="0"/>
              <a:t>Update the configuration to specify username and cookbook name</a:t>
            </a:r>
          </a:p>
          <a:p>
            <a:endParaRPr lang="en-US" dirty="0"/>
          </a:p>
          <a:p>
            <a:pPr marL="609585" indent="-609585">
              <a:buFont typeface="Wingdings" charset="2"/>
              <a:buChar char="q"/>
            </a:pPr>
            <a:r>
              <a:rPr lang="en-US" dirty="0" smtClean="0">
                <a:latin typeface="+mj-lt"/>
              </a:rPr>
              <a:t>Converge the </a:t>
            </a:r>
            <a:r>
              <a:rPr lang="en-US" dirty="0">
                <a:latin typeface="+mj-lt"/>
              </a:rPr>
              <a:t>'</a:t>
            </a:r>
            <a:r>
              <a:rPr lang="en-US" dirty="0" err="1" smtClean="0">
                <a:latin typeface="+mj-lt"/>
              </a:rPr>
              <a:t>iis</a:t>
            </a:r>
            <a:r>
              <a:rPr lang="en-US" dirty="0" smtClean="0">
                <a:latin typeface="+mj-lt"/>
              </a:rPr>
              <a:t>-demo' cookbook</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7235278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Lab: Return the Home Directory</a:t>
            </a:r>
            <a:endParaRPr lang="en-US" dirty="0"/>
          </a:p>
        </p:txBody>
      </p:sp>
      <p:sp>
        <p:nvSpPr>
          <p:cNvPr id="4" name="Text Placeholder 3"/>
          <p:cNvSpPr>
            <a:spLocks noGrp="1"/>
          </p:cNvSpPr>
          <p:nvPr>
            <p:ph type="body" sz="quarter" idx="11"/>
          </p:nvPr>
        </p:nvSpPr>
        <p:spPr>
          <a:xfrm>
            <a:off x="1121104" y="1337149"/>
            <a:ext cx="14422528" cy="630547"/>
          </a:xfrm>
        </p:spPr>
        <p:txBody>
          <a:bodyPr anchor="ctr"/>
          <a:lstStyle/>
          <a:p>
            <a:r>
              <a:rPr lang="en-US" dirty="0" smtClean="0"/>
              <a:t>$ </a:t>
            </a:r>
            <a:r>
              <a:rPr lang="en-US" dirty="0"/>
              <a:t>cd </a:t>
            </a:r>
            <a:r>
              <a:rPr lang="en-US" dirty="0" smtClean="0"/>
              <a: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41536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normAutofit/>
          </a:bodyPr>
          <a:lstStyle/>
          <a:p>
            <a:r>
              <a:rPr lang="en-US" sz="5400" dirty="0" smtClean="0"/>
              <a:t>Lab: Replace the Kitchen </a:t>
            </a:r>
            <a:r>
              <a:rPr lang="en-US" sz="5400" dirty="0" err="1" smtClean="0"/>
              <a:t>Config</a:t>
            </a:r>
            <a:endParaRPr lang="en-US" sz="5400" dirty="0"/>
          </a:p>
        </p:txBody>
      </p:sp>
      <p:sp>
        <p:nvSpPr>
          <p:cNvPr id="4" name="Text Placeholder 3"/>
          <p:cNvSpPr>
            <a:spLocks noGrp="1"/>
          </p:cNvSpPr>
          <p:nvPr>
            <p:ph type="body" sz="quarter" idx="11"/>
          </p:nvPr>
        </p:nvSpPr>
        <p:spPr/>
        <p:txBody>
          <a:bodyPr/>
          <a:lstStyle/>
          <a:p>
            <a:r>
              <a:rPr lang="en-US" sz="2800" dirty="0" smtClean="0"/>
              <a:t>$ </a:t>
            </a:r>
            <a:r>
              <a:rPr lang="en-US" sz="2800" dirty="0" err="1" smtClean="0"/>
              <a:t>cp</a:t>
            </a:r>
            <a:r>
              <a:rPr lang="en-US" sz="2800" dirty="0" smtClean="0"/>
              <a:t> kitchen-</a:t>
            </a:r>
            <a:r>
              <a:rPr lang="en-US" sz="2800" dirty="0" err="1" smtClean="0"/>
              <a:t>template.yml</a:t>
            </a:r>
            <a:r>
              <a:rPr lang="en-US" sz="2800" dirty="0" smtClean="0"/>
              <a:t> cookbooks\workstation\.</a:t>
            </a:r>
            <a:r>
              <a:rPr lang="en-US" sz="2800" dirty="0" err="1" smtClean="0"/>
              <a:t>kitchen.yml</a:t>
            </a:r>
            <a:endParaRPr lang="en-US" sz="2800"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387281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smtClean="0"/>
              <a:t>Lab: Add Your Name and Company</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800" dirty="0"/>
              <a:t>---</a:t>
            </a:r>
          </a:p>
          <a:p>
            <a:r>
              <a:rPr lang="en-US" sz="2800" dirty="0"/>
              <a:t>driver:</a:t>
            </a:r>
          </a:p>
          <a:p>
            <a:r>
              <a:rPr lang="de-DE" sz="2800" dirty="0" smtClean="0"/>
              <a:t>  </a:t>
            </a:r>
            <a:r>
              <a:rPr lang="de-DE" sz="2800" dirty="0" err="1" smtClean="0"/>
              <a:t>name</a:t>
            </a:r>
            <a:r>
              <a:rPr lang="de-DE" sz="2800" dirty="0" smtClean="0"/>
              <a:t>: ec2</a:t>
            </a:r>
          </a:p>
          <a:p>
            <a:r>
              <a:rPr lang="de-DE" sz="2800" dirty="0" smtClean="0"/>
              <a:t>  # ... OTHER DRIVER DETAILS ...</a:t>
            </a:r>
          </a:p>
          <a:p>
            <a:r>
              <a:rPr lang="de-DE" sz="2800" dirty="0" smtClean="0"/>
              <a:t>  </a:t>
            </a:r>
            <a:r>
              <a:rPr lang="de-DE" sz="2800" dirty="0" err="1" smtClean="0"/>
              <a:t>instance_type</a:t>
            </a:r>
            <a:r>
              <a:rPr lang="de-DE" sz="2800" dirty="0" smtClean="0"/>
              <a:t>: m3.large</a:t>
            </a:r>
          </a:p>
          <a:p>
            <a:r>
              <a:rPr lang="hu-HU" sz="2800" dirty="0" smtClean="0"/>
              <a:t>  </a:t>
            </a:r>
            <a:r>
              <a:rPr lang="hu-HU" sz="2800" dirty="0" err="1"/>
              <a:t>tags</a:t>
            </a:r>
            <a:r>
              <a:rPr lang="hu-HU" sz="2800" dirty="0"/>
              <a:t>:</a:t>
            </a:r>
          </a:p>
          <a:p>
            <a:r>
              <a:rPr lang="en-US" sz="2800" dirty="0"/>
              <a:t>    # Replace YOURNAME and YOURCOMPANY here</a:t>
            </a:r>
          </a:p>
          <a:p>
            <a:r>
              <a:rPr lang="en-US" sz="2800" dirty="0"/>
              <a:t>    Name: "Chef Training Node for YOURNAME,YOURCOMPANY"</a:t>
            </a:r>
          </a:p>
          <a:p>
            <a:r>
              <a:rPr lang="en-US" sz="2800" dirty="0"/>
              <a:t>    created-by: "test-kitchen"</a:t>
            </a:r>
          </a:p>
          <a:p>
            <a:r>
              <a:rPr lang="en-US" sz="2800" dirty="0"/>
              <a:t> </a:t>
            </a:r>
            <a:r>
              <a:rPr lang="en-US" sz="2800" dirty="0" smtClean="0"/>
              <a:t>   </a:t>
            </a:r>
            <a:r>
              <a:rPr lang="en-US" sz="2800" dirty="0"/>
              <a:t>user: &lt;%= ENV['USER'] </a:t>
            </a:r>
            <a:r>
              <a:rPr lang="en-US" sz="2800" dirty="0" smtClean="0"/>
              <a:t>%&gt;</a:t>
            </a:r>
          </a:p>
          <a:p>
            <a:r>
              <a:rPr lang="en-US" sz="2800" dirty="0" smtClean="0"/>
              <a:t># ... REMAINDER OF THE CONFIGURATION FILE ...</a:t>
            </a:r>
            <a:endParaRPr lang="en-US" sz="2800" dirty="0"/>
          </a:p>
        </p:txBody>
      </p:sp>
      <p:sp>
        <p:nvSpPr>
          <p:cNvPr id="5" name="Text Placeholder 4"/>
          <p:cNvSpPr>
            <a:spLocks noGrp="1"/>
          </p:cNvSpPr>
          <p:nvPr>
            <p:ph type="body" sz="quarter" idx="11"/>
          </p:nvPr>
        </p:nvSpPr>
        <p:spPr/>
        <p:txBody>
          <a:bodyPr>
            <a:noAutofit/>
          </a:bodyPr>
          <a:lstStyle/>
          <a:p>
            <a:r>
              <a:rPr lang="en-US" sz="3733" dirty="0"/>
              <a:t>~/</a:t>
            </a:r>
            <a:r>
              <a:rPr lang="en-US" sz="3733" dirty="0" smtClean="0"/>
              <a:t>cookbooks/workstation/.</a:t>
            </a:r>
            <a:r>
              <a:rPr lang="en-US" sz="3733" dirty="0" err="1" smtClean="0"/>
              <a:t>kitchen.yml</a:t>
            </a:r>
            <a:endParaRPr lang="en-US" sz="3733"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37</a:t>
            </a:fld>
            <a:endParaRPr lang="en-US" dirty="0"/>
          </a:p>
        </p:txBody>
      </p:sp>
      <p:sp>
        <p:nvSpPr>
          <p:cNvPr id="10" name="Rectangle 9"/>
          <p:cNvSpPr/>
          <p:nvPr/>
        </p:nvSpPr>
        <p:spPr bwMode="auto">
          <a:xfrm>
            <a:off x="1137007" y="5731791"/>
            <a:ext cx="14406625"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12009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sz="4800" dirty="0" smtClean="0"/>
              <a:t>Lab: Update to Test the '</a:t>
            </a:r>
            <a:r>
              <a:rPr lang="en-US" sz="4800" dirty="0" err="1" smtClean="0"/>
              <a:t>iis</a:t>
            </a:r>
            <a:r>
              <a:rPr lang="en-US" sz="4800" dirty="0" smtClean="0"/>
              <a:t>-demo' Cookbook</a:t>
            </a:r>
            <a:endParaRPr lang="en-US" sz="4800"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s-ES_tradnl" sz="2800" dirty="0" smtClean="0"/>
              <a:t># ... TOP PART OF THE CONFIGURATION FILE ...</a:t>
            </a:r>
          </a:p>
          <a:p>
            <a:endParaRPr lang="es-ES_tradnl" sz="2800" dirty="0"/>
          </a:p>
          <a:p>
            <a:r>
              <a:rPr lang="es-ES_tradnl" sz="2800" dirty="0" smtClean="0"/>
              <a:t>suites</a:t>
            </a:r>
            <a:r>
              <a:rPr lang="es-ES_tradnl" sz="2800" dirty="0"/>
              <a:t>:</a:t>
            </a:r>
          </a:p>
          <a:p>
            <a:r>
              <a:rPr lang="es-ES_tradnl" sz="2800" dirty="0"/>
              <a:t>  - </a:t>
            </a:r>
            <a:r>
              <a:rPr lang="es-ES_tradnl" sz="2800" dirty="0" err="1"/>
              <a:t>name</a:t>
            </a:r>
            <a:r>
              <a:rPr lang="es-ES_tradnl" sz="2800" dirty="0"/>
              <a:t>: default</a:t>
            </a:r>
          </a:p>
          <a:p>
            <a:r>
              <a:rPr lang="de-DE" sz="2800" dirty="0"/>
              <a:t>    </a:t>
            </a:r>
            <a:r>
              <a:rPr lang="de-DE" sz="2800" dirty="0" err="1"/>
              <a:t>run_list</a:t>
            </a:r>
            <a:r>
              <a:rPr lang="de-DE" sz="2800" dirty="0"/>
              <a:t>:</a:t>
            </a:r>
          </a:p>
          <a:p>
            <a:r>
              <a:rPr lang="de-DE" sz="2800" dirty="0"/>
              <a:t> </a:t>
            </a:r>
            <a:r>
              <a:rPr lang="de-DE" sz="2800" dirty="0" smtClean="0"/>
              <a:t>     # </a:t>
            </a:r>
            <a:r>
              <a:rPr lang="de-DE" sz="2800" dirty="0" err="1"/>
              <a:t>Replace</a:t>
            </a:r>
            <a:r>
              <a:rPr lang="de-DE" sz="2800" dirty="0"/>
              <a:t> </a:t>
            </a:r>
            <a:r>
              <a:rPr lang="de-DE" sz="2800" dirty="0" err="1"/>
              <a:t>with</a:t>
            </a:r>
            <a:r>
              <a:rPr lang="de-DE" sz="2800" dirty="0"/>
              <a:t> </a:t>
            </a:r>
            <a:r>
              <a:rPr lang="de-DE" sz="2800" dirty="0" err="1"/>
              <a:t>the</a:t>
            </a:r>
            <a:r>
              <a:rPr lang="de-DE" sz="2800" dirty="0"/>
              <a:t> </a:t>
            </a:r>
            <a:r>
              <a:rPr lang="de-DE" sz="2800" dirty="0" err="1"/>
              <a:t>name</a:t>
            </a:r>
            <a:r>
              <a:rPr lang="de-DE" sz="2800" dirty="0"/>
              <a:t> </a:t>
            </a:r>
            <a:r>
              <a:rPr lang="de-DE" sz="2800" dirty="0" err="1"/>
              <a:t>of</a:t>
            </a:r>
            <a:r>
              <a:rPr lang="de-DE" sz="2800" dirty="0"/>
              <a:t> </a:t>
            </a:r>
            <a:r>
              <a:rPr lang="de-DE" sz="2800" dirty="0" err="1"/>
              <a:t>the</a:t>
            </a:r>
            <a:r>
              <a:rPr lang="de-DE" sz="2800" dirty="0"/>
              <a:t> COOKBOOK</a:t>
            </a:r>
          </a:p>
          <a:p>
            <a:r>
              <a:rPr lang="de-DE" sz="2800" dirty="0"/>
              <a:t>      - </a:t>
            </a:r>
            <a:r>
              <a:rPr lang="de-DE" sz="2800" dirty="0" err="1" smtClean="0"/>
              <a:t>recipe</a:t>
            </a:r>
            <a:r>
              <a:rPr lang="de-DE" sz="2800" dirty="0" smtClean="0"/>
              <a:t>[</a:t>
            </a:r>
            <a:r>
              <a:rPr lang="de-DE" sz="2800" dirty="0" err="1" smtClean="0"/>
              <a:t>iis</a:t>
            </a:r>
            <a:r>
              <a:rPr lang="de-DE" sz="2800" dirty="0" smtClean="0"/>
              <a:t>-demo::</a:t>
            </a:r>
            <a:r>
              <a:rPr lang="de-DE" sz="2800" dirty="0" err="1"/>
              <a:t>default</a:t>
            </a:r>
            <a:r>
              <a:rPr lang="de-DE" sz="2800" dirty="0" smtClean="0"/>
              <a:t>]</a:t>
            </a:r>
          </a:p>
          <a:p>
            <a:r>
              <a:rPr lang="de-DE" sz="2800" dirty="0" smtClean="0"/>
              <a:t>    </a:t>
            </a:r>
            <a:r>
              <a:rPr lang="de-DE" sz="2800" dirty="0" err="1"/>
              <a:t>attributes</a:t>
            </a:r>
            <a:r>
              <a:rPr lang="de-DE" sz="2800" dirty="0"/>
              <a:t>:</a:t>
            </a:r>
            <a:endParaRPr lang="en-US" sz="2800" dirty="0"/>
          </a:p>
        </p:txBody>
      </p:sp>
      <p:sp>
        <p:nvSpPr>
          <p:cNvPr id="5" name="Text Placeholder 4"/>
          <p:cNvSpPr>
            <a:spLocks noGrp="1"/>
          </p:cNvSpPr>
          <p:nvPr>
            <p:ph type="body" sz="quarter" idx="11"/>
          </p:nvPr>
        </p:nvSpPr>
        <p:spPr/>
        <p:txBody>
          <a:bodyPr>
            <a:noAutofit/>
          </a:bodyPr>
          <a:lstStyle/>
          <a:p>
            <a:r>
              <a:rPr lang="en-US" sz="3733" dirty="0"/>
              <a:t>~/</a:t>
            </a:r>
            <a:r>
              <a:rPr lang="en-US" sz="3733" dirty="0" smtClean="0"/>
              <a:t>cookbooks/workstation/.</a:t>
            </a:r>
            <a:r>
              <a:rPr lang="en-US" sz="3733" dirty="0" err="1" smtClean="0"/>
              <a:t>kitchen.yml</a:t>
            </a:r>
            <a:endParaRPr lang="en-US" sz="3733"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38</a:t>
            </a:fld>
            <a:endParaRPr lang="en-US" dirty="0"/>
          </a:p>
        </p:txBody>
      </p:sp>
      <p:sp>
        <p:nvSpPr>
          <p:cNvPr id="10" name="Rectangle 9"/>
          <p:cNvSpPr/>
          <p:nvPr/>
        </p:nvSpPr>
        <p:spPr bwMode="auto">
          <a:xfrm>
            <a:off x="1137007" y="5183158"/>
            <a:ext cx="14406625"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5832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781018"/>
          </a:xfrm>
        </p:spPr>
        <p:txBody>
          <a:bodyPr anchor="ctr"/>
          <a:lstStyle/>
          <a:p>
            <a:r>
              <a:rPr lang="en-US" dirty="0" smtClean="0"/>
              <a:t>$ </a:t>
            </a:r>
            <a:r>
              <a:rPr lang="en-US" dirty="0"/>
              <a:t>cd </a:t>
            </a:r>
            <a:r>
              <a:rPr lang="en-US" dirty="0" smtClean="0"/>
              <a:t>cookbooks\</a:t>
            </a:r>
            <a:r>
              <a:rPr lang="en-US" dirty="0" err="1" smtClean="0"/>
              <a:t>iis</a:t>
            </a:r>
            <a:r>
              <a:rPr lang="en-US" dirty="0" smtClean="0"/>
              <a:t>-demo</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(v1.4.2)</a:t>
            </a:r>
          </a:p>
          <a:p>
            <a:r>
              <a:rPr lang="en-US" sz="2300" dirty="0"/>
              <a:t>-----&gt; Creating &lt;default-windows-2012r2&gt;...</a:t>
            </a:r>
          </a:p>
          <a:p>
            <a:r>
              <a:rPr lang="en-US" sz="2300" dirty="0"/>
              <a:t>       Instance &lt;i-1be58ae2&gt; requested.</a:t>
            </a:r>
          </a:p>
          <a:p>
            <a:r>
              <a:rPr lang="en-US" sz="2300" dirty="0"/>
              <a:t>       EC2 instance &lt;i-1be58ae2&gt; created.</a:t>
            </a:r>
          </a:p>
          <a:p>
            <a:r>
              <a:rPr lang="en-US" sz="2300" dirty="0"/>
              <a:t>       Waited 0/300s for instance &lt;i-1be58ae2&gt; to become ready.       Waited 5/300s for instance &lt;i-1be58ae2&gt; to become ready.</a:t>
            </a:r>
          </a:p>
          <a:p>
            <a:r>
              <a:rPr lang="en-US" sz="2300" dirty="0"/>
              <a:t>       ...</a:t>
            </a:r>
          </a:p>
          <a:p>
            <a:r>
              <a:rPr lang="en-US" sz="2300" dirty="0"/>
              <a:t>       Waited 280/300s for instance &lt;i-1be58ae2&gt; to become ready.</a:t>
            </a:r>
          </a:p>
          <a:p>
            <a:r>
              <a:rPr lang="en-US" sz="2300" dirty="0"/>
              <a:t>       EC2 instance &lt;i-1be58ae2&gt; ready.</a:t>
            </a:r>
          </a:p>
          <a:p>
            <a:r>
              <a:rPr lang="en-US" sz="2300" dirty="0"/>
              <a:t>       [</a:t>
            </a:r>
            <a:r>
              <a:rPr lang="en-US" sz="2300" dirty="0" err="1"/>
              <a:t>WinRM</a:t>
            </a:r>
            <a:r>
              <a:rPr lang="en-US" sz="2300" dirty="0"/>
              <a:t>] Established</a:t>
            </a:r>
          </a:p>
          <a:p>
            <a:endParaRPr lang="en-US" sz="2300" dirty="0"/>
          </a:p>
          <a:p>
            <a:r>
              <a:rPr lang="en-US" sz="2300" dirty="0"/>
              <a:t>	...</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t>
            </a:r>
            <a:r>
              <a:rPr lang="en-US" dirty="0" err="1" smtClean="0"/>
              <a:t>iis</a:t>
            </a:r>
            <a:r>
              <a:rPr lang="en-US" dirty="0" smtClean="0"/>
              <a:t>-demo</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ü"/>
            </a:pPr>
            <a:r>
              <a:rPr lang="en-US" dirty="0" smtClean="0"/>
              <a:t>Copy the template kitchen configuration into the '</a:t>
            </a:r>
            <a:r>
              <a:rPr lang="en-US" dirty="0" err="1" smtClean="0"/>
              <a:t>iis</a:t>
            </a:r>
            <a:r>
              <a:rPr lang="en-US" dirty="0" smtClean="0"/>
              <a:t>-demo' cookbook</a:t>
            </a:r>
          </a:p>
          <a:p>
            <a:pPr marL="609585" indent="-609585">
              <a:buFont typeface="Wingdings" charset="2"/>
              <a:buChar char="ü"/>
            </a:pPr>
            <a:endParaRPr lang="en-US" dirty="0" smtClean="0"/>
          </a:p>
          <a:p>
            <a:pPr marL="609585" indent="-609585">
              <a:buFont typeface="Wingdings" charset="2"/>
              <a:buChar char="ü"/>
            </a:pPr>
            <a:r>
              <a:rPr lang="en-US" dirty="0" smtClean="0"/>
              <a:t>Update the configuration to specify username and cookbook name</a:t>
            </a:r>
          </a:p>
          <a:p>
            <a:pPr marL="571500" indent="-571500">
              <a:buFont typeface="Wingdings" charset="2"/>
              <a:buChar char="ü"/>
            </a:pPr>
            <a:endParaRPr lang="en-US" dirty="0"/>
          </a:p>
          <a:p>
            <a:pPr marL="609585" indent="-609585">
              <a:buFont typeface="Wingdings" charset="2"/>
              <a:buChar char="ü"/>
            </a:pPr>
            <a:r>
              <a:rPr lang="en-US" dirty="0" smtClean="0">
                <a:latin typeface="+mj-lt"/>
              </a:rPr>
              <a:t>Converge the </a:t>
            </a:r>
            <a:r>
              <a:rPr lang="en-US" dirty="0">
                <a:latin typeface="+mj-lt"/>
              </a:rPr>
              <a:t>'</a:t>
            </a:r>
            <a:r>
              <a:rPr lang="en-US" dirty="0" err="1" smtClean="0">
                <a:latin typeface="+mj-lt"/>
              </a:rPr>
              <a:t>iis</a:t>
            </a:r>
            <a:r>
              <a:rPr lang="en-US" dirty="0" smtClean="0">
                <a:latin typeface="+mj-lt"/>
              </a:rPr>
              <a:t>-demo' cookbook</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740010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W</a:t>
            </a:r>
            <a:r>
              <a:rPr lang="en-US" dirty="0" smtClean="0"/>
              <a:t>rite a </a:t>
            </a:r>
            <a:r>
              <a:rPr lang="en-US" dirty="0" smtClean="0"/>
              <a:t>test that asserts </a:t>
            </a:r>
            <a:r>
              <a:rPr lang="en-US" dirty="0" smtClean="0"/>
              <a:t>that we have disabled UAC when the "workstation" cookbook's default recipe is applied</a:t>
            </a:r>
          </a:p>
          <a:p>
            <a:pPr marL="380990" indent="-380990">
              <a:buFont typeface="Wingdings" charset="2"/>
              <a:buChar char="q"/>
            </a:pPr>
            <a:r>
              <a:rPr lang="en-US" dirty="0" smtClean="0"/>
              <a:t>Execute the test that we have written</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InSpec</a:t>
            </a:r>
            <a:endParaRPr lang="en-US" dirty="0"/>
          </a:p>
        </p:txBody>
      </p:sp>
      <p:sp>
        <p:nvSpPr>
          <p:cNvPr id="3" name="Subtitle 2"/>
          <p:cNvSpPr>
            <a:spLocks noGrp="1"/>
          </p:cNvSpPr>
          <p:nvPr>
            <p:ph type="subTitle" idx="1"/>
          </p:nvPr>
        </p:nvSpPr>
        <p:spPr/>
        <p:txBody>
          <a:bodyPr/>
          <a:lstStyle/>
          <a:p>
            <a:r>
              <a:rPr lang="en-US" sz="3200" dirty="0" err="1" smtClean="0"/>
              <a:t>InSpec</a:t>
            </a:r>
            <a:r>
              <a:rPr lang="en-US" sz="3200" dirty="0" smtClean="0"/>
              <a:t> tests </a:t>
            </a:r>
            <a:r>
              <a:rPr lang="en-US" sz="3200" dirty="0"/>
              <a:t>your servers' actual state by executing command locally, via SSH, via </a:t>
            </a:r>
            <a:r>
              <a:rPr lang="en-US" sz="3200" dirty="0" err="1"/>
              <a:t>WinRM</a:t>
            </a:r>
            <a:r>
              <a:rPr lang="en-US" sz="3200" dirty="0"/>
              <a:t>, via Docker API and so </a:t>
            </a:r>
            <a:r>
              <a:rPr lang="en-US" sz="3200" dirty="0" smtClean="0"/>
              <a:t>on</a:t>
            </a:r>
            <a:r>
              <a:rPr lang="en-US" sz="3200" dirty="0"/>
              <a:t> </a:t>
            </a:r>
            <a:r>
              <a:rPr lang="en-US" sz="3200" dirty="0" smtClean="0"/>
              <a:t>against a test instance.</a:t>
            </a:r>
            <a:endParaRPr lang="en-US" sz="3200" dirty="0" smtClean="0"/>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hlinkClick r:id="rId3"/>
              </a:rPr>
              <a:t>https://</a:t>
            </a:r>
            <a:r>
              <a:rPr lang="en-US" sz="2400" dirty="0" smtClean="0">
                <a:cs typeface="Courier New" panose="02070309020205020404" pitchFamily="49" charset="0"/>
                <a:hlinkClick r:id="rId3"/>
              </a:rPr>
              <a:t>docs.chef.io/inspec_reference.html</a:t>
            </a:r>
            <a:endParaRPr lang="en-US" sz="2400" dirty="0" smtClean="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Is the </a:t>
            </a:r>
            <a:r>
              <a:rPr lang="en-US" dirty="0" smtClean="0"/>
              <a:t>Registry Key Set Correctly?</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noAutofit/>
          </a:bodyPr>
          <a:lstStyle/>
          <a:p>
            <a:r>
              <a:rPr lang="en-US" sz="2000" dirty="0" err="1" smtClean="0"/>
              <a:t>system_policies</a:t>
            </a:r>
            <a:r>
              <a:rPr lang="en-US" sz="2000" dirty="0" smtClean="0"/>
              <a:t> </a:t>
            </a:r>
            <a:r>
              <a:rPr lang="en-US" sz="2000" dirty="0"/>
              <a:t>= 'HKLM\Software\Microsoft\Windows\</a:t>
            </a:r>
            <a:r>
              <a:rPr lang="en-US" sz="2000" dirty="0" err="1"/>
              <a:t>CurrentVersion</a:t>
            </a:r>
            <a:r>
              <a:rPr lang="en-US" sz="2000" dirty="0"/>
              <a:t>\Policies\System'</a:t>
            </a:r>
          </a:p>
          <a:p>
            <a:endParaRPr lang="en-US" sz="2000" dirty="0"/>
          </a:p>
          <a:p>
            <a:r>
              <a:rPr lang="en-US" sz="2000" dirty="0"/>
              <a:t>describe </a:t>
            </a:r>
            <a:r>
              <a:rPr lang="en-US" sz="2000" dirty="0" err="1"/>
              <a:t>registry_key</a:t>
            </a:r>
            <a:r>
              <a:rPr lang="en-US" sz="2000" dirty="0"/>
              <a:t>('System Policies', </a:t>
            </a:r>
            <a:r>
              <a:rPr lang="en-US" sz="2000" dirty="0" err="1"/>
              <a:t>system_policies</a:t>
            </a:r>
            <a:r>
              <a:rPr lang="en-US" sz="2000" dirty="0"/>
              <a:t>) do</a:t>
            </a:r>
          </a:p>
          <a:p>
            <a:r>
              <a:rPr lang="en-US" sz="2000" dirty="0"/>
              <a:t>  its('</a:t>
            </a:r>
            <a:r>
              <a:rPr lang="en-US" sz="2000" dirty="0" err="1"/>
              <a:t>EnableLUA</a:t>
            </a:r>
            <a:r>
              <a:rPr lang="en-US" sz="2000" dirty="0"/>
              <a:t>') { should </a:t>
            </a:r>
            <a:r>
              <a:rPr lang="en-US" sz="2000" dirty="0" err="1"/>
              <a:t>eq</a:t>
            </a:r>
            <a:r>
              <a:rPr lang="en-US" sz="2000" dirty="0"/>
              <a:t> 0 }</a:t>
            </a:r>
          </a:p>
          <a:p>
            <a:r>
              <a:rPr lang="en-US" sz="2000" dirty="0"/>
              <a:t>end</a:t>
            </a:r>
          </a:p>
        </p:txBody>
      </p:sp>
      <p:sp>
        <p:nvSpPr>
          <p:cNvPr id="4" name="Content Placeholder 3"/>
          <p:cNvSpPr>
            <a:spLocks noGrp="1"/>
          </p:cNvSpPr>
          <p:nvPr>
            <p:ph sz="quarter" idx="12"/>
          </p:nvPr>
        </p:nvSpPr>
        <p:spPr>
          <a:xfrm>
            <a:off x="609913" y="4999858"/>
            <a:ext cx="14934888" cy="2132462"/>
          </a:xfrm>
        </p:spPr>
        <p:txBody>
          <a:bodyPr/>
          <a:lstStyle/>
          <a:p>
            <a:r>
              <a:rPr lang="en-US" sz="3600" dirty="0" smtClean="0"/>
              <a:t>I expect the </a:t>
            </a:r>
            <a:r>
              <a:rPr lang="en-US" sz="3600" dirty="0" smtClean="0"/>
              <a:t>'System Policies' found at registry key '</a:t>
            </a:r>
            <a:r>
              <a:rPr lang="en-US" sz="3600" dirty="0" smtClean="0"/>
              <a:t>HKLM\Software\Microsoft\Windows\</a:t>
            </a:r>
            <a:r>
              <a:rPr lang="en-US" sz="3600" dirty="0" err="1" smtClean="0"/>
              <a:t>CurrentVersion</a:t>
            </a:r>
            <a:r>
              <a:rPr lang="en-US" sz="3600" dirty="0" smtClean="0"/>
              <a:t>\Policies\System' </a:t>
            </a:r>
            <a:r>
              <a:rPr lang="en-US" sz="3600" dirty="0" smtClean="0"/>
              <a:t>to have the property '</a:t>
            </a:r>
            <a:r>
              <a:rPr lang="en-US" sz="3600" dirty="0" err="1" smtClean="0"/>
              <a:t>EnableLUA</a:t>
            </a:r>
            <a:r>
              <a:rPr lang="en-US" sz="3600" dirty="0" smtClean="0"/>
              <a:t>' with the value 0.</a:t>
            </a:r>
            <a:endParaRPr lang="en-US" sz="3600"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https://</a:t>
            </a:r>
            <a:r>
              <a:rPr lang="en-US" sz="3200" dirty="0" smtClean="0">
                <a:cs typeface="Courier New" panose="02070309020205020404" pitchFamily="49" charset="0"/>
                <a:hlinkClick r:id="rId3"/>
              </a:rPr>
              <a:t>docs.chef.io/inspec_reference.html#registry-key</a:t>
            </a:r>
            <a:endParaRPr lang="en-US" sz="3200" dirty="0" smtClean="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903429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Rename </a:t>
            </a:r>
            <a:r>
              <a:rPr lang="en-US" dirty="0" err="1" smtClean="0"/>
              <a:t>ServerSpec</a:t>
            </a:r>
            <a:r>
              <a:rPr lang="en-US" dirty="0" smtClean="0"/>
              <a:t> Test Directories</a:t>
            </a:r>
            <a:endParaRPr lang="en-US" dirty="0"/>
          </a:p>
        </p:txBody>
      </p:sp>
      <p:sp>
        <p:nvSpPr>
          <p:cNvPr id="7" name="Text Placeholder 6"/>
          <p:cNvSpPr>
            <a:spLocks noGrp="1"/>
          </p:cNvSpPr>
          <p:nvPr>
            <p:ph type="body" sz="quarter" idx="11"/>
          </p:nvPr>
        </p:nvSpPr>
        <p:spPr>
          <a:xfrm>
            <a:off x="1121104" y="1337149"/>
            <a:ext cx="14422528" cy="1204883"/>
          </a:xfrm>
        </p:spPr>
        <p:txBody>
          <a:bodyPr anchor="ctr"/>
          <a:lstStyle/>
          <a:p>
            <a:r>
              <a:rPr lang="en-US" dirty="0" smtClean="0"/>
              <a:t>$ mv test\integration\default\</a:t>
            </a:r>
            <a:r>
              <a:rPr lang="en-US" dirty="0" err="1" smtClean="0"/>
              <a:t>serverspec</a:t>
            </a:r>
            <a:r>
              <a:rPr lang="en-US" dirty="0" smtClean="0"/>
              <a:t> test\integration\default\</a:t>
            </a:r>
            <a:r>
              <a:rPr lang="en-US" dirty="0" err="1" smtClean="0"/>
              <a:t>inspec</a:t>
            </a:r>
            <a:endParaRPr lang="en-US" dirty="0"/>
          </a:p>
        </p:txBody>
      </p:sp>
      <p:sp>
        <p:nvSpPr>
          <p:cNvPr id="8" name="Slide Number Placeholder 5"/>
          <p:cNvSpPr>
            <a:spLocks noGrp="1"/>
          </p:cNvSpPr>
          <p:nvPr>
            <p:ph type="sldNum" sz="quarter" idx="16"/>
          </p:nvPr>
        </p:nvSpPr>
        <p:spPr>
          <a:xfrm>
            <a:off x="6299200" y="8579662"/>
            <a:ext cx="3657600" cy="486833"/>
          </a:xfrm>
        </p:spPr>
        <p:txBody>
          <a:bodyPr/>
          <a:lstStyle/>
          <a:p>
            <a:r>
              <a:rPr lang="en-US" dirty="0" smtClean="0"/>
              <a:t>47</a:t>
            </a:r>
          </a:p>
        </p:txBody>
      </p:sp>
    </p:spTree>
    <p:extLst>
      <p:ext uri="{BB962C8B-B14F-4D97-AF65-F5344CB8AC3E}">
        <p14:creationId xmlns:p14="http://schemas.microsoft.com/office/powerpoint/2010/main" val="11813449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smtClean="0">
                <a:latin typeface="Courier New" panose="02070309020205020404" pitchFamily="49" charset="0"/>
                <a:cs typeface="Courier New" panose="02070309020205020404" pitchFamily="49" charset="0"/>
              </a:rPr>
              <a:t>workstation/test/integration/default/</a:t>
            </a:r>
            <a:r>
              <a:rPr lang="en-US" sz="2667" b="1" dirty="0" err="1" smtClean="0">
                <a:latin typeface="Courier New" panose="02070309020205020404" pitchFamily="49" charset="0"/>
                <a:cs typeface="Courier New" panose="02070309020205020404" pitchFamily="49" charset="0"/>
              </a:rPr>
              <a:t>inspec</a:t>
            </a:r>
            <a:r>
              <a:rPr lang="en-US" sz="2667" b="1" dirty="0" smtClean="0">
                <a:latin typeface="Courier New" panose="02070309020205020404" pitchFamily="49" charset="0"/>
                <a:cs typeface="Courier New" panose="02070309020205020404" pitchFamily="49" charset="0"/>
              </a:rPr>
              <a:t>/</a:t>
            </a:r>
            <a:r>
              <a:rPr lang="en-US" sz="2667" b="1" dirty="0" err="1" smtClean="0">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0603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918569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smtClean="0">
                <a:latin typeface="Courier New" panose="02070309020205020404" pitchFamily="49" charset="0"/>
                <a:cs typeface="Courier New" panose="02070309020205020404" pitchFamily="49" charset="0"/>
              </a:rPr>
              <a:t>workstation/test/integration/default/</a:t>
            </a:r>
            <a:r>
              <a:rPr lang="en-US" sz="2667" b="1" dirty="0" err="1" smtClean="0">
                <a:latin typeface="Courier New" panose="02070309020205020404" pitchFamily="49" charset="0"/>
                <a:cs typeface="Courier New" panose="02070309020205020404" pitchFamily="49" charset="0"/>
              </a:rPr>
              <a:t>inspec</a:t>
            </a:r>
            <a:r>
              <a:rPr lang="en-US" sz="2667" b="1" dirty="0" smtClean="0">
                <a:latin typeface="Courier New" panose="02070309020205020404" pitchFamily="49" charset="0"/>
                <a:cs typeface="Courier New" panose="02070309020205020404" pitchFamily="49" charset="0"/>
              </a:rPr>
              <a:t>/</a:t>
            </a:r>
            <a:r>
              <a:rPr lang="en-US" sz="2667" b="1" dirty="0" err="1" smtClean="0">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05197"/>
            <a:ext cx="1456085" cy="36922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069735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smtClean="0">
                <a:latin typeface="Courier New" panose="02070309020205020404" pitchFamily="49" charset="0"/>
                <a:cs typeface="Courier New" panose="02070309020205020404" pitchFamily="49" charset="0"/>
              </a:rPr>
              <a:t>workstation/test/integration/default/</a:t>
            </a:r>
            <a:r>
              <a:rPr lang="en-US" sz="2667" b="1" dirty="0" err="1" smtClean="0">
                <a:latin typeface="Courier New" panose="02070309020205020404" pitchFamily="49" charset="0"/>
                <a:cs typeface="Courier New" panose="02070309020205020404" pitchFamily="49" charset="0"/>
              </a:rPr>
              <a:t>inspec</a:t>
            </a:r>
            <a:r>
              <a:rPr lang="en-US" sz="2667" b="1" dirty="0" smtClean="0">
                <a:latin typeface="Courier New" panose="02070309020205020404" pitchFamily="49" charset="0"/>
                <a:cs typeface="Courier New" panose="02070309020205020404" pitchFamily="49" charset="0"/>
              </a:rPr>
              <a:t>/</a:t>
            </a:r>
            <a:r>
              <a:rPr lang="en-US" sz="2667" b="1" dirty="0" err="1" smtClean="0">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1279233"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63084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smtClean="0">
                <a:latin typeface="Courier New" panose="02070309020205020404" pitchFamily="49" charset="0"/>
                <a:cs typeface="Courier New" panose="02070309020205020404" pitchFamily="49" charset="0"/>
              </a:rPr>
              <a:t>workstation/test/integration/default/</a:t>
            </a:r>
            <a:r>
              <a:rPr lang="en-US" sz="2667" b="1" dirty="0" err="1" smtClean="0">
                <a:latin typeface="Courier New" panose="02070309020205020404" pitchFamily="49" charset="0"/>
                <a:cs typeface="Courier New" panose="02070309020205020404" pitchFamily="49" charset="0"/>
              </a:rPr>
              <a:t>inspec</a:t>
            </a:r>
            <a:r>
              <a:rPr lang="en-US" sz="2667" b="1" dirty="0" smtClean="0">
                <a:latin typeface="Courier New" panose="02070309020205020404" pitchFamily="49" charset="0"/>
                <a:cs typeface="Courier New" panose="02070309020205020404" pitchFamily="49" charset="0"/>
              </a:rPr>
              <a:t>/</a:t>
            </a:r>
            <a:r>
              <a:rPr lang="en-US" sz="2667" b="1" dirty="0" err="1" smtClean="0">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032631" y="3616344"/>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51</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504140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a:t>
            </a:r>
            <a:r>
              <a:rPr lang="en-US" dirty="0" smtClean="0"/>
              <a:t>: Replace the Existing Test File</a:t>
            </a:r>
            <a:endParaRPr lang="en-US" dirty="0"/>
          </a:p>
        </p:txBody>
      </p:sp>
      <p:sp>
        <p:nvSpPr>
          <p:cNvPr id="3" name="Content Placeholder 2"/>
          <p:cNvSpPr>
            <a:spLocks noGrp="1"/>
          </p:cNvSpPr>
          <p:nvPr>
            <p:ph sz="quarter" idx="10"/>
          </p:nvPr>
        </p:nvSpPr>
        <p:spPr/>
        <p:txBody>
          <a:bodyPr>
            <a:normAutofit/>
          </a:bodyPr>
          <a:lstStyle/>
          <a:p>
            <a:r>
              <a:rPr lang="en-US" sz="2200" dirty="0" err="1" smtClean="0"/>
              <a:t>system_policies</a:t>
            </a:r>
            <a:r>
              <a:rPr lang="en-US" sz="2200" dirty="0" smtClean="0"/>
              <a:t> </a:t>
            </a:r>
            <a:r>
              <a:rPr lang="en-US" sz="2200" dirty="0"/>
              <a:t>= 'HKLM\Software\Microsoft\Windows\</a:t>
            </a:r>
            <a:r>
              <a:rPr lang="en-US" sz="2200" dirty="0" err="1"/>
              <a:t>CurrentVersion</a:t>
            </a:r>
            <a:r>
              <a:rPr lang="en-US" sz="2200" dirty="0"/>
              <a:t>\Policies\System'</a:t>
            </a:r>
          </a:p>
          <a:p>
            <a:endParaRPr lang="en-US" sz="2200" dirty="0"/>
          </a:p>
          <a:p>
            <a:r>
              <a:rPr lang="en-US" sz="2200" dirty="0"/>
              <a:t>describe </a:t>
            </a:r>
            <a:r>
              <a:rPr lang="en-US" sz="2200" dirty="0" err="1"/>
              <a:t>registry_key</a:t>
            </a:r>
            <a:r>
              <a:rPr lang="en-US" sz="2200" dirty="0"/>
              <a:t>('System Policies', </a:t>
            </a:r>
            <a:r>
              <a:rPr lang="en-US" sz="2200" dirty="0" err="1"/>
              <a:t>system_policies</a:t>
            </a:r>
            <a:r>
              <a:rPr lang="en-US" sz="2200" dirty="0"/>
              <a:t>) do</a:t>
            </a:r>
          </a:p>
          <a:p>
            <a:r>
              <a:rPr lang="en-US" sz="2200" dirty="0"/>
              <a:t>  its('</a:t>
            </a:r>
            <a:r>
              <a:rPr lang="en-US" sz="2200" dirty="0" err="1"/>
              <a:t>EnableLUA</a:t>
            </a:r>
            <a:r>
              <a:rPr lang="en-US" sz="2200" dirty="0"/>
              <a:t>') { should </a:t>
            </a:r>
            <a:r>
              <a:rPr lang="en-US" sz="2200" dirty="0" err="1"/>
              <a:t>eq</a:t>
            </a:r>
            <a:r>
              <a:rPr lang="en-US" sz="2200" dirty="0"/>
              <a:t> 0 }</a:t>
            </a:r>
          </a:p>
          <a:p>
            <a:r>
              <a:rPr lang="en-US" sz="2200" dirty="0"/>
              <a:t>end</a:t>
            </a:r>
          </a:p>
          <a:p>
            <a:endParaRPr lang="en-US" sz="2200" dirty="0"/>
          </a:p>
        </p:txBody>
      </p:sp>
      <p:sp>
        <p:nvSpPr>
          <p:cNvPr id="15" name="Text Placeholder 14"/>
          <p:cNvSpPr>
            <a:spLocks noGrp="1"/>
          </p:cNvSpPr>
          <p:nvPr>
            <p:ph type="body" sz="quarter" idx="11"/>
          </p:nvPr>
        </p:nvSpPr>
        <p:spPr/>
        <p:txBody>
          <a:bodyPr>
            <a:noAutofit/>
          </a:bodyPr>
          <a:lstStyle/>
          <a:p>
            <a:r>
              <a:rPr lang="en-US" sz="2500" dirty="0"/>
              <a:t>~/</a:t>
            </a:r>
            <a:r>
              <a:rPr lang="en-US" sz="2500" dirty="0" smtClean="0"/>
              <a:t>cookbooks/workstation/test/integration/default/</a:t>
            </a:r>
            <a:r>
              <a:rPr lang="en-US" sz="2500" dirty="0" err="1" smtClean="0"/>
              <a:t>inspec</a:t>
            </a:r>
            <a:r>
              <a:rPr lang="en-US" sz="2500" dirty="0" smtClean="0"/>
              <a:t>/</a:t>
            </a:r>
            <a:r>
              <a:rPr lang="en-US" sz="2500" dirty="0" err="1" smtClean="0"/>
              <a:t>default_spec.rb</a:t>
            </a:r>
            <a:endParaRPr lang="en-US" sz="2500" dirty="0"/>
          </a:p>
        </p:txBody>
      </p:sp>
      <p:sp>
        <p:nvSpPr>
          <p:cNvPr id="8" name="Text Placeholder 7"/>
          <p:cNvSpPr>
            <a:spLocks noGrp="1"/>
          </p:cNvSpPr>
          <p:nvPr>
            <p:ph type="body" sz="quarter" idx="13"/>
          </p:nvPr>
        </p:nvSpPr>
        <p:spPr>
          <a:xfrm>
            <a:off x="1135042" y="2163179"/>
            <a:ext cx="14404273" cy="2335669"/>
          </a:xfrm>
        </p:spPr>
        <p:txBody>
          <a:bodyPr/>
          <a:lstStyle/>
          <a:p>
            <a:endParaRPr lang="en-US" dirty="0"/>
          </a:p>
        </p:txBody>
      </p:sp>
      <p:sp>
        <p:nvSpPr>
          <p:cNvPr id="4" name="Footer Placeholder 3"/>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52</a:t>
            </a:fld>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Tree>
    <p:extLst>
      <p:ext uri="{BB962C8B-B14F-4D97-AF65-F5344CB8AC3E}">
        <p14:creationId xmlns:p14="http://schemas.microsoft.com/office/powerpoint/2010/main" val="1485237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W</a:t>
            </a:r>
            <a:r>
              <a:rPr lang="en-US" dirty="0" smtClean="0"/>
              <a:t>rite a </a:t>
            </a:r>
            <a:r>
              <a:rPr lang="en-US" dirty="0" smtClean="0"/>
              <a:t>test that asserts </a:t>
            </a:r>
            <a:r>
              <a:rPr lang="en-US" dirty="0" smtClean="0"/>
              <a:t>that we have disabled UAC when the "workstation" cookbook's default recipe is applied</a:t>
            </a:r>
          </a:p>
          <a:p>
            <a:pPr marL="380990" indent="-380990">
              <a:buFont typeface="Wingdings" charset="2"/>
              <a:buChar char="q"/>
            </a:pPr>
            <a:r>
              <a:rPr lang="en-US" dirty="0" smtClean="0"/>
              <a:t>Execute the test that we have written</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1513259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73286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0444129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441953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a:t>
            </a:r>
            <a:r>
              <a:rPr lang="en-US" dirty="0" smtClean="0"/>
              <a:t>cookbooks/workstation</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Rename </a:t>
            </a:r>
            <a:r>
              <a:rPr lang="en-US" dirty="0" err="1" smtClean="0"/>
              <a:t>ServerSpec</a:t>
            </a:r>
            <a:r>
              <a:rPr lang="en-US" dirty="0" smtClean="0"/>
              <a:t> Test Directories</a:t>
            </a:r>
            <a:endParaRPr lang="en-US" dirty="0"/>
          </a:p>
        </p:txBody>
      </p:sp>
      <p:sp>
        <p:nvSpPr>
          <p:cNvPr id="7" name="Text Placeholder 6"/>
          <p:cNvSpPr>
            <a:spLocks noGrp="1"/>
          </p:cNvSpPr>
          <p:nvPr>
            <p:ph type="body" sz="quarter" idx="11"/>
          </p:nvPr>
        </p:nvSpPr>
        <p:spPr>
          <a:xfrm>
            <a:off x="1121104" y="1337149"/>
            <a:ext cx="14422528" cy="1204883"/>
          </a:xfrm>
        </p:spPr>
        <p:txBody>
          <a:bodyPr anchor="ctr"/>
          <a:lstStyle/>
          <a:p>
            <a:r>
              <a:rPr lang="en-US" dirty="0" smtClean="0"/>
              <a:t>$ mv test\integration\default\</a:t>
            </a:r>
            <a:r>
              <a:rPr lang="en-US" dirty="0" err="1" smtClean="0"/>
              <a:t>serverspec</a:t>
            </a:r>
            <a:r>
              <a:rPr lang="en-US" dirty="0" smtClean="0"/>
              <a:t> test\integration\default\</a:t>
            </a:r>
            <a:r>
              <a:rPr lang="en-US" dirty="0" err="1" smtClean="0"/>
              <a:t>inspec</a:t>
            </a:r>
            <a:endParaRPr lang="en-US" dirty="0"/>
          </a:p>
        </p:txBody>
      </p:sp>
      <p:sp>
        <p:nvSpPr>
          <p:cNvPr id="8" name="Slide Number Placeholder 5"/>
          <p:cNvSpPr>
            <a:spLocks noGrp="1"/>
          </p:cNvSpPr>
          <p:nvPr>
            <p:ph type="sldNum" sz="quarter" idx="16"/>
          </p:nvPr>
        </p:nvSpPr>
        <p:spPr>
          <a:xfrm>
            <a:off x="6299200" y="8579662"/>
            <a:ext cx="3657600" cy="486833"/>
          </a:xfrm>
        </p:spPr>
        <p:txBody>
          <a:bodyPr/>
          <a:lstStyle/>
          <a:p>
            <a:r>
              <a:rPr lang="en-US" dirty="0" smtClean="0"/>
              <a:t>47</a:t>
            </a:r>
          </a:p>
        </p:txBody>
      </p:sp>
    </p:spTree>
    <p:extLst>
      <p:ext uri="{BB962C8B-B14F-4D97-AF65-F5344CB8AC3E}">
        <p14:creationId xmlns:p14="http://schemas.microsoft.com/office/powerpoint/2010/main" val="792745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(v1.4.2)</a:t>
            </a:r>
          </a:p>
          <a:p>
            <a:r>
              <a:rPr lang="en-US" sz="2300" dirty="0" smtClean="0"/>
              <a:t>-----&gt; </a:t>
            </a:r>
            <a:r>
              <a:rPr lang="en-US" sz="2300" dirty="0"/>
              <a:t>Verifying &lt;default-windows-2012r2&gt;...</a:t>
            </a:r>
          </a:p>
          <a:p>
            <a:r>
              <a:rPr lang="en-US" sz="2300" dirty="0"/>
              <a:t>.</a:t>
            </a:r>
          </a:p>
          <a:p>
            <a:endParaRPr lang="en-US" sz="2300" dirty="0"/>
          </a:p>
          <a:p>
            <a:r>
              <a:rPr lang="en-US" sz="2300" dirty="0"/>
              <a:t>Finished in 0.68749 seconds (files took 0.14062 seconds to load)</a:t>
            </a:r>
          </a:p>
          <a:p>
            <a:r>
              <a:rPr lang="en-US" sz="2300" dirty="0"/>
              <a:t>1 example, 0 failures</a:t>
            </a:r>
          </a:p>
          <a:p>
            <a:endParaRPr lang="en-US" sz="2300" dirty="0"/>
          </a:p>
          <a:p>
            <a:r>
              <a:rPr lang="en-US" sz="2300" dirty="0"/>
              <a:t>       Finished verifying &lt;default-windows-2012r2&gt; (0m0.73s).</a:t>
            </a:r>
          </a:p>
          <a:p>
            <a:r>
              <a:rPr lang="en-US" sz="2300" dirty="0"/>
              <a:t>-----&gt; Kitchen is finished. (0m5.22s)</a:t>
            </a:r>
            <a:endParaRPr lang="en-US" sz="2300" dirty="0"/>
          </a:p>
        </p:txBody>
      </p:sp>
      <p:sp>
        <p:nvSpPr>
          <p:cNvPr id="3" name="Title 2"/>
          <p:cNvSpPr>
            <a:spLocks noGrp="1"/>
          </p:cNvSpPr>
          <p:nvPr>
            <p:ph type="title"/>
          </p:nvPr>
        </p:nvSpPr>
        <p:spPr/>
        <p:txBody>
          <a:bodyPr/>
          <a:lstStyle/>
          <a:p>
            <a:r>
              <a:rPr lang="en-US" dirty="0" smtClean="0"/>
              <a:t>GE: Running the </a:t>
            </a:r>
            <a:r>
              <a:rPr lang="en-US" dirty="0" smtClean="0"/>
              <a:t>Test</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W</a:t>
            </a:r>
            <a:r>
              <a:rPr lang="en-US" dirty="0" smtClean="0"/>
              <a:t>rite a </a:t>
            </a:r>
            <a:r>
              <a:rPr lang="en-US" dirty="0" smtClean="0"/>
              <a:t>test that asserts </a:t>
            </a:r>
            <a:r>
              <a:rPr lang="en-US" dirty="0" smtClean="0"/>
              <a:t>that we have disabled UAC when the "workstation" cookbook's default recipe is applied</a:t>
            </a:r>
          </a:p>
          <a:p>
            <a:pPr marL="380990" indent="-380990">
              <a:buFont typeface="Wingdings" charset="2"/>
              <a:buChar char="ü"/>
            </a:pPr>
            <a:r>
              <a:rPr lang="en-US" dirty="0" smtClean="0"/>
              <a:t>Execute the test that we have written</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9611720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t>
            </a:r>
            <a:r>
              <a:rPr lang="en-US" dirty="0" smtClean="0"/>
              <a:t>Additional </a:t>
            </a:r>
            <a:r>
              <a:rPr lang="en-US" dirty="0" smtClean="0"/>
              <a:t>Test</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a:t>
            </a:r>
            <a:r>
              <a:rPr lang="en-US" sz="2800" dirty="0" smtClean="0"/>
              <a:t>registry </a:t>
            </a:r>
            <a:r>
              <a:rPr lang="en-US" sz="2800" dirty="0"/>
              <a:t>key </a:t>
            </a:r>
            <a:r>
              <a:rPr lang="en-US" sz="2800" dirty="0" smtClean="0"/>
              <a:t>'</a:t>
            </a:r>
            <a:r>
              <a:rPr lang="en-US" sz="2800" dirty="0" err="1" smtClean="0"/>
              <a:t>ConsentPromptBehaviorAdmin</a:t>
            </a:r>
            <a:r>
              <a:rPr lang="en-US" sz="2800" dirty="0" smtClean="0"/>
              <a:t>' has </a:t>
            </a:r>
            <a:r>
              <a:rPr lang="en-US" sz="2800" dirty="0" smtClean="0"/>
              <a:t>been set to the value to 0.</a:t>
            </a:r>
            <a:endParaRPr lang="en-US" dirty="0" smtClean="0"/>
          </a:p>
          <a:p>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t>
            </a:r>
            <a:r>
              <a:rPr lang="en-US" dirty="0" err="1" smtClean="0"/>
              <a:t>iis</a:t>
            </a:r>
            <a:r>
              <a:rPr lang="en-US" dirty="0" smtClean="0"/>
              <a:t>-demo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ü"/>
            </a:pPr>
            <a:r>
              <a:rPr lang="en-US" dirty="0" smtClean="0"/>
              <a:t>Discuss and decide what should be tested with the </a:t>
            </a:r>
            <a:r>
              <a:rPr lang="en-US" dirty="0" err="1" smtClean="0"/>
              <a:t>iis</a:t>
            </a:r>
            <a:r>
              <a:rPr lang="en-US" dirty="0" smtClean="0"/>
              <a:t>-demo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69948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t>
            </a:r>
            <a:r>
              <a:rPr lang="en-US" dirty="0" err="1" smtClean="0"/>
              <a:t>iis</a:t>
            </a:r>
            <a:r>
              <a:rPr lang="en-US" dirty="0" smtClean="0"/>
              <a:t>-demo</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t>
            </a:r>
            <a:r>
              <a:rPr lang="en-US" sz="2800" dirty="0" err="1" smtClean="0"/>
              <a:t>iis</a:t>
            </a:r>
            <a:r>
              <a:rPr lang="en-US" sz="2800" dirty="0" smtClean="0"/>
              <a:t>-demo"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hlinkClick r:id="rId3"/>
              </a:rPr>
              <a:t>https://</a:t>
            </a:r>
            <a:r>
              <a:rPr lang="en-US" sz="2400" dirty="0" smtClean="0">
                <a:hlinkClick r:id="rId3"/>
              </a:rPr>
              <a:t>docs.chef.io/inspec_reference.html#port</a:t>
            </a:r>
            <a:endParaRPr lang="en-US" sz="2400" dirty="0" smtClean="0"/>
          </a:p>
          <a:p>
            <a:r>
              <a:rPr lang="en-US" sz="2400" dirty="0">
                <a:hlinkClick r:id="rId4"/>
              </a:rPr>
              <a:t>https://</a:t>
            </a:r>
            <a:r>
              <a:rPr lang="en-US" sz="2400" dirty="0" smtClean="0">
                <a:hlinkClick r:id="rId4"/>
              </a:rPr>
              <a:t>docs.chef.io/inspec_reference.html#command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a:t>
            </a:r>
            <a:r>
              <a:rPr lang="en-US" dirty="0" smtClean="0"/>
              <a:t>: Change in the '</a:t>
            </a:r>
            <a:r>
              <a:rPr lang="en-US" dirty="0" err="1" smtClean="0"/>
              <a:t>iis</a:t>
            </a:r>
            <a:r>
              <a:rPr lang="en-US" dirty="0" smtClean="0"/>
              <a:t>-demo' Cookbook </a:t>
            </a:r>
            <a:r>
              <a:rPr lang="en-US" dirty="0" err="1" smtClean="0"/>
              <a:t>Dir</a:t>
            </a:r>
            <a:endParaRPr lang="en-US" dirty="0"/>
          </a:p>
        </p:txBody>
      </p:sp>
      <p:sp>
        <p:nvSpPr>
          <p:cNvPr id="4" name="Text Placeholder 3"/>
          <p:cNvSpPr>
            <a:spLocks noGrp="1"/>
          </p:cNvSpPr>
          <p:nvPr>
            <p:ph type="body" sz="quarter" idx="11"/>
          </p:nvPr>
        </p:nvSpPr>
        <p:spPr>
          <a:xfrm>
            <a:off x="1121104" y="1337149"/>
            <a:ext cx="14422528" cy="2077564"/>
          </a:xfrm>
        </p:spPr>
        <p:txBody>
          <a:bodyPr anchor="t"/>
          <a:lstStyle/>
          <a:p>
            <a:r>
              <a:rPr lang="en-US" dirty="0" smtClean="0"/>
              <a:t>$ cd ~/</a:t>
            </a:r>
            <a:r>
              <a:rPr lang="en-US" dirty="0" smtClean="0"/>
              <a:t>cookbooks/</a:t>
            </a:r>
            <a:r>
              <a:rPr lang="en-US" dirty="0" err="1" smtClean="0"/>
              <a:t>iis</a:t>
            </a:r>
            <a:r>
              <a:rPr lang="en-US" dirty="0" smtClean="0"/>
              <a:t>-demo</a:t>
            </a:r>
          </a:p>
          <a:p>
            <a:r>
              <a:rPr lang="en-US" dirty="0"/>
              <a:t>$ mv test\integration\default\</a:t>
            </a:r>
            <a:r>
              <a:rPr lang="en-US" dirty="0" err="1"/>
              <a:t>serverspec</a:t>
            </a:r>
            <a:r>
              <a:rPr lang="en-US" dirty="0"/>
              <a:t> test\integration\default\</a:t>
            </a:r>
            <a:r>
              <a:rPr lang="en-US" dirty="0" err="1"/>
              <a:t>inspec</a:t>
            </a:r>
            <a:endParaRPr lang="en-US" dirty="0"/>
          </a:p>
          <a:p>
            <a:r>
              <a:rPr lang="en-US" dirty="0" smtClean="0"/>
              <a:t> </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describe </a:t>
            </a:r>
            <a:r>
              <a:rPr lang="en-US" sz="2400" dirty="0" smtClean="0"/>
              <a:t>port(80) do</a:t>
            </a:r>
          </a:p>
          <a:p>
            <a:r>
              <a:rPr lang="en-US" sz="2400" dirty="0" smtClean="0"/>
              <a:t>  </a:t>
            </a:r>
            <a:r>
              <a:rPr lang="en-US" sz="2400" dirty="0" smtClean="0"/>
              <a:t>it </a:t>
            </a:r>
            <a:r>
              <a:rPr lang="en-US" sz="2400" dirty="0" smtClean="0"/>
              <a:t>{ should </a:t>
            </a:r>
            <a:r>
              <a:rPr lang="en-US" sz="2400" dirty="0" err="1" smtClean="0"/>
              <a:t>be_listening</a:t>
            </a:r>
            <a:r>
              <a:rPr lang="en-US" sz="2400" dirty="0" smtClean="0"/>
              <a:t> }</a:t>
            </a:r>
          </a:p>
          <a:p>
            <a:r>
              <a:rPr lang="en-US" sz="2400" dirty="0" smtClean="0"/>
              <a:t>end</a:t>
            </a:r>
            <a:endParaRPr lang="en-US" sz="2400" dirty="0" smtClean="0"/>
          </a:p>
          <a:p>
            <a:endParaRPr lang="en-US" sz="2400" dirty="0" smtClean="0"/>
          </a:p>
          <a:p>
            <a:r>
              <a:rPr lang="en-US" sz="2400" dirty="0" smtClean="0"/>
              <a:t>describe </a:t>
            </a:r>
            <a:r>
              <a:rPr lang="en-US" sz="2400" dirty="0" smtClean="0"/>
              <a:t>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smtClean="0"/>
              <a:t>(:</a:t>
            </a:r>
            <a:r>
              <a:rPr lang="en-US" sz="2400" dirty="0" err="1" smtClean="0"/>
              <a:t>stdout</a:t>
            </a:r>
            <a:r>
              <a:rPr lang="en-US" sz="2400" dirty="0" smtClean="0"/>
              <a:t>) { should match /Hello, world!/ }</a:t>
            </a:r>
          </a:p>
          <a:p>
            <a:r>
              <a:rPr lang="en-US" sz="2400" dirty="0" smtClean="0"/>
              <a:t>end</a:t>
            </a:r>
            <a:endParaRPr lang="en-US" sz="2400" dirty="0" smtClean="0"/>
          </a:p>
        </p:txBody>
      </p:sp>
      <p:sp>
        <p:nvSpPr>
          <p:cNvPr id="15" name="Text Placeholder 14"/>
          <p:cNvSpPr>
            <a:spLocks noGrp="1"/>
          </p:cNvSpPr>
          <p:nvPr>
            <p:ph type="body" sz="quarter" idx="11"/>
          </p:nvPr>
        </p:nvSpPr>
        <p:spPr/>
        <p:txBody>
          <a:bodyPr anchor="ctr">
            <a:normAutofit/>
          </a:bodyPr>
          <a:lstStyle/>
          <a:p>
            <a:r>
              <a:rPr lang="en-US" sz="2500" dirty="0" smtClean="0"/>
              <a:t>~/</a:t>
            </a:r>
            <a:r>
              <a:rPr lang="en-US" sz="2500" dirty="0" smtClean="0"/>
              <a:t>cookbooks/</a:t>
            </a:r>
            <a:r>
              <a:rPr lang="en-US" sz="2500" dirty="0" err="1" smtClean="0"/>
              <a:t>iis</a:t>
            </a:r>
            <a:r>
              <a:rPr lang="en-US" sz="2500" dirty="0" smtClean="0"/>
              <a:t>-demo/test/integration/default/</a:t>
            </a:r>
            <a:r>
              <a:rPr lang="en-US" sz="2500" dirty="0" err="1" smtClean="0"/>
              <a:t>inspec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(v1.4.2)</a:t>
            </a:r>
          </a:p>
          <a:p>
            <a:r>
              <a:rPr lang="en-US" dirty="0" smtClean="0"/>
              <a:t>-----&gt; </a:t>
            </a:r>
            <a:r>
              <a:rPr lang="en-US" dirty="0"/>
              <a:t>Verifying &lt;default-windows-2012r2&gt;...</a:t>
            </a:r>
          </a:p>
          <a:p>
            <a:r>
              <a:rPr lang="en-US" dirty="0"/>
              <a:t>..</a:t>
            </a:r>
          </a:p>
          <a:p>
            <a:endParaRPr lang="en-US" dirty="0"/>
          </a:p>
          <a:p>
            <a:r>
              <a:rPr lang="en-US" dirty="0"/>
              <a:t>Finished in 2.17 seconds (files took 1.41 seconds to load)</a:t>
            </a:r>
          </a:p>
          <a:p>
            <a:r>
              <a:rPr lang="en-US" dirty="0"/>
              <a:t>2 examples, 0 failures</a:t>
            </a:r>
          </a:p>
          <a:p>
            <a:endParaRPr lang="en-US" dirty="0"/>
          </a:p>
          <a:p>
            <a:r>
              <a:rPr lang="en-US" dirty="0"/>
              <a:t>       Finished verifying &lt;default-windows-2012r2&gt; (0m3.49s).</a:t>
            </a:r>
          </a:p>
          <a:p>
            <a:r>
              <a:rPr lang="en-US" dirty="0"/>
              <a:t>-----&gt; Kitchen is finished. (0m8.21s)</a:t>
            </a:r>
          </a:p>
        </p:txBody>
      </p:sp>
      <p:sp>
        <p:nvSpPr>
          <p:cNvPr id="3" name="Title 2"/>
          <p:cNvSpPr>
            <a:spLocks noGrp="1"/>
          </p:cNvSpPr>
          <p:nvPr>
            <p:ph type="title"/>
          </p:nvPr>
        </p:nvSpPr>
        <p:spPr/>
        <p:txBody>
          <a:bodyPr/>
          <a:lstStyle/>
          <a:p>
            <a:r>
              <a:rPr lang="en-US" dirty="0" smtClean="0"/>
              <a:t>Lab: Verify the Webserver is Working</a:t>
            </a:r>
            <a:endParaRPr lang="en-US" dirty="0"/>
          </a:p>
        </p:txBody>
      </p:sp>
      <p:sp>
        <p:nvSpPr>
          <p:cNvPr id="4" name="Text Placeholder 3"/>
          <p:cNvSpPr>
            <a:spLocks noGrp="1"/>
          </p:cNvSpPr>
          <p:nvPr>
            <p:ph type="body" sz="quarter" idx="11"/>
          </p:nvPr>
        </p:nvSpPr>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127841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err="1" smtClean="0">
                <a:latin typeface="+mj-lt"/>
              </a:rPr>
              <a:t>iis</a:t>
            </a:r>
            <a:r>
              <a:rPr lang="en-US" dirty="0" smtClean="0">
                <a:latin typeface="+mj-lt"/>
              </a:rPr>
              <a:t>-demo</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InSpec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a Windows 2012R2 platform</a:t>
            </a:r>
          </a:p>
          <a:p>
            <a:pPr marL="380990" indent="-380990">
              <a:buFont typeface="Wingdings" charset="2"/>
              <a:buChar char="q"/>
            </a:pPr>
            <a:r>
              <a:rPr lang="en-US" dirty="0"/>
              <a:t>Apply the "workstation" cookbook's default recipe to that virtual machine</a:t>
            </a: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17770</TotalTime>
  <Words>7191</Words>
  <Application>Microsoft Macintosh PowerPoint</Application>
  <PresentationFormat>Custom</PresentationFormat>
  <Paragraphs>946</Paragraphs>
  <Slides>74</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 (Body)</vt:lpstr>
      <vt:lpstr>Courier New</vt:lpstr>
      <vt:lpstr>Gill Sans MT</vt:lpstr>
      <vt:lpstr>Wingdings</vt:lpstr>
      <vt:lpstr>Arial</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View the Kitchen Test Matrix</vt:lpstr>
      <vt:lpstr>Example: View the Kitchen Test Matrix</vt:lpstr>
      <vt:lpstr>Virtualization</vt:lpstr>
      <vt:lpstr>GE: Replace the Kitchen Config</vt:lpstr>
      <vt:lpstr>GE: Add Your Name and Company</vt:lpstr>
      <vt:lpstr>GE: Update to Test the Workstation Cookbook</vt:lpstr>
      <vt:lpstr>GE: Look at the Test Matrix</vt:lpstr>
      <vt:lpstr>Test Configuration</vt:lpstr>
      <vt:lpstr>Kitchen Create</vt:lpstr>
      <vt:lpstr>Group Exercise: Kitchen Converge</vt:lpstr>
      <vt:lpstr>GE: Converge the Cookbook</vt:lpstr>
      <vt:lpstr>GE: Converge the Cookbook</vt:lpstr>
      <vt:lpstr>Test Configuration</vt:lpstr>
      <vt:lpstr>Lab: Converge the Recipe for iis-demo</vt:lpstr>
      <vt:lpstr>Lab: Return the Home Directory</vt:lpstr>
      <vt:lpstr>Lab: Replace the Kitchen Config</vt:lpstr>
      <vt:lpstr>Lab: Add Your Name and Company</vt:lpstr>
      <vt:lpstr>Lab: Update to Test the 'iis-demo' Cookbook</vt:lpstr>
      <vt:lpstr>Lab: Return Home and Move into the Cookbook</vt:lpstr>
      <vt:lpstr>Lab: Converge the Cookbook</vt:lpstr>
      <vt:lpstr>Lab: Converge the Recipe for iis-demo</vt:lpstr>
      <vt:lpstr>Test Kitchen</vt:lpstr>
      <vt:lpstr>Test Kitchen</vt:lpstr>
      <vt:lpstr>The First Test</vt:lpstr>
      <vt:lpstr>InSpec</vt:lpstr>
      <vt:lpstr>Example: Is the Registry Key Set Correctly?</vt:lpstr>
      <vt:lpstr>Rename ServerSpec Test Directories</vt:lpstr>
      <vt:lpstr>Where do Tests Live?</vt:lpstr>
      <vt:lpstr>Where do Tests Live?</vt:lpstr>
      <vt:lpstr>Where do Tests Live?</vt:lpstr>
      <vt:lpstr>Where do Tests Live?</vt:lpstr>
      <vt:lpstr>GE: Replace the Existing Test File</vt:lpstr>
      <vt:lpstr>The First Test</vt:lpstr>
      <vt:lpstr>Kitchen Verify</vt:lpstr>
      <vt:lpstr>Kitchen Destroy</vt:lpstr>
      <vt:lpstr>Kitchen Test</vt:lpstr>
      <vt:lpstr>GE: Return Home and Move into the Cookbook</vt:lpstr>
      <vt:lpstr>Rename ServerSpec Test Directories</vt:lpstr>
      <vt:lpstr>GE: Running the Test</vt:lpstr>
      <vt:lpstr>The First Test</vt:lpstr>
      <vt:lpstr>GE: Commit Your Work</vt:lpstr>
      <vt:lpstr>Lab: Additional Test</vt:lpstr>
      <vt:lpstr>Testing</vt:lpstr>
      <vt:lpstr>Testing Our Webserver</vt:lpstr>
      <vt:lpstr>Testing</vt:lpstr>
      <vt:lpstr>Testing Our Webserver</vt:lpstr>
      <vt:lpstr>Lab: Testing iis-demo</vt:lpstr>
      <vt:lpstr>Lab: Change in the 'iis-demo' Cookbook Dir</vt:lpstr>
      <vt:lpstr>Lab: What Does the Webserver Say?</vt:lpstr>
      <vt:lpstr>Lab: Verify the Webserver is Working</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2260</cp:revision>
  <cp:lastPrinted>2015-02-07T23:49:10Z</cp:lastPrinted>
  <dcterms:created xsi:type="dcterms:W3CDTF">2012-09-13T17:36:07Z</dcterms:created>
  <dcterms:modified xsi:type="dcterms:W3CDTF">2015-12-23T21:39:48Z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